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29"/>
  </p:notesMasterIdLst>
  <p:handoutMasterIdLst>
    <p:handoutMasterId r:id="rId30"/>
  </p:handoutMasterIdLst>
  <p:sldIdLst>
    <p:sldId id="298" r:id="rId4"/>
    <p:sldId id="319" r:id="rId5"/>
    <p:sldId id="283" r:id="rId6"/>
    <p:sldId id="297" r:id="rId7"/>
    <p:sldId id="299" r:id="rId8"/>
    <p:sldId id="300" r:id="rId9"/>
    <p:sldId id="301" r:id="rId10"/>
    <p:sldId id="296" r:id="rId11"/>
    <p:sldId id="302" r:id="rId12"/>
    <p:sldId id="303" r:id="rId13"/>
    <p:sldId id="304" r:id="rId14"/>
    <p:sldId id="305" r:id="rId15"/>
    <p:sldId id="307" r:id="rId16"/>
    <p:sldId id="306" r:id="rId17"/>
    <p:sldId id="309" r:id="rId18"/>
    <p:sldId id="308" r:id="rId19"/>
    <p:sldId id="310" r:id="rId20"/>
    <p:sldId id="311" r:id="rId21"/>
    <p:sldId id="292" r:id="rId22"/>
    <p:sldId id="312" r:id="rId23"/>
    <p:sldId id="317" r:id="rId24"/>
    <p:sldId id="318" r:id="rId25"/>
    <p:sldId id="316" r:id="rId26"/>
    <p:sldId id="315" r:id="rId27"/>
    <p:sldId id="320" r:id="rId28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5" autoAdjust="0"/>
    <p:restoredTop sz="94061" autoAdjust="0"/>
  </p:normalViewPr>
  <p:slideViewPr>
    <p:cSldViewPr snapToGrid="0">
      <p:cViewPr varScale="1">
        <p:scale>
          <a:sx n="65" d="100"/>
          <a:sy n="65" d="100"/>
        </p:scale>
        <p:origin x="936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0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BB651C5-239C-481D-B679-C1853F3D7869}" type="datetime1">
              <a:rPr lang="fr-FR" smtClean="0"/>
              <a:t>12/02/2023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C3F468-A24C-40BA-9BA0-927B9D8CEF08}" type="datetime1">
              <a:rPr lang="fr-FR" smtClean="0"/>
              <a:pPr/>
              <a:t>12/02/2023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2276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8352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31914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2695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78613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8985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97568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7739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9490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8420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94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0168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01478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00201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46875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03582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05595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7069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6499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1716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0729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4912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9444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2620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6239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space réservé d’image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 ici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360000" rIns="252000" bIns="180000" rtlCol="0" anchor="t">
            <a:noAutofit/>
          </a:bodyPr>
          <a:lstStyle>
            <a:lvl1pPr algn="r">
              <a:defRPr lang="en-ZA" sz="4000" b="1" spc="-300" dirty="0"/>
            </a:lvl1pPr>
          </a:lstStyle>
          <a:p>
            <a:pPr lvl="0" algn="r" rtl="0"/>
            <a:r>
              <a:rPr lang="fr-FR" noProof="0" dirty="0"/>
              <a:t>Cliquez pour modifier le titre de la présentation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fr-FR" noProof="0"/>
              <a:t>Modifiez le style des sous-titres du masque</a:t>
            </a:r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Rectangle 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titre de la page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u numéro de diapositive 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titre de la page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 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titre de la page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5" name="Espace réservé du texte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 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titre de la page</a:t>
            </a: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Espace réservé du numéro de diapositive 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séparation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space réservé d’image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 dirty="0"/>
              <a:t>Insérez ou glissez-déplacez </a:t>
            </a:r>
            <a:br>
              <a:rPr lang="fr-FR" noProof="0" dirty="0"/>
            </a:br>
            <a:r>
              <a:rPr lang="fr-FR" noProof="0" dirty="0"/>
              <a:t>votre photo ici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324000" rIns="252000" bIns="180000" rtlCol="0" anchor="t">
            <a:noAutofit/>
          </a:bodyPr>
          <a:lstStyle>
            <a:lvl1pPr algn="r">
              <a:defRPr lang="en-ZA" sz="4800" b="1" spc="-300" dirty="0"/>
            </a:lvl1pPr>
          </a:lstStyle>
          <a:p>
            <a:pPr lvl="0" algn="r" rtl="0"/>
            <a:r>
              <a:rPr lang="fr-FR" noProof="0" dirty="0"/>
              <a:t>Cliquez pour modifier le séparateur de section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 style des sous-titres du masque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Rectangle 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 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séparation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space réservé d’image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 dirty="0"/>
              <a:t>Insérez ou glissez-déplacez </a:t>
            </a:r>
            <a:br>
              <a:rPr lang="fr-FR" noProof="0" dirty="0"/>
            </a:br>
            <a:r>
              <a:rPr lang="fr-FR" noProof="0" dirty="0"/>
              <a:t>votre photo ici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 rtlCol="0"/>
          <a:lstStyle>
            <a:lvl1pPr>
              <a:defRPr sz="48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Cliquez pour modifier le séparateur de section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 rtlCol="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 dirty="0"/>
              <a:t>Modifiez le style des sous-titres du masque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Rectangle 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 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Texte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’image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 dirty="0"/>
              <a:t>Insérez ou glissez-déplacez votre photo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 rtlCol="0"/>
          <a:lstStyle>
            <a:lvl1pPr algn="r">
              <a:defRPr sz="36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Modifier le titre de la page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2668686"/>
            <a:ext cx="5472000" cy="299942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u numéro de diapositive 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Image du tex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’image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/>
          <a:lstStyle>
            <a:lvl1pPr algn="l">
              <a:defRPr sz="48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Cliquez pour modifier le titre de la page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8000" y="3763648"/>
            <a:ext cx="5472000" cy="2428351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u numéro de diapositive 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8" name="Rectangle 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titre de la page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Espace réservé de comparaison gauche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2" name="Espace réservé de comparaison gauche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 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n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’image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Entrez votre légende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de votre atten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space réservé d’image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 dirty="0"/>
              <a:t>Insérez ou glissez-déplacez votre photo ici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08000" tIns="108000" rIns="252000" bIns="180000" rtlCol="0" anchor="t">
            <a:noAutofit/>
          </a:bodyPr>
          <a:lstStyle>
            <a:lvl1pPr algn="r">
              <a:lnSpc>
                <a:spcPct val="70000"/>
              </a:lnSpc>
              <a:defRPr lang="en-ZA" sz="4000" b="1" spc="-300" dirty="0"/>
            </a:lvl1pPr>
          </a:lstStyle>
          <a:p>
            <a:pPr lvl="0" algn="r" rtl="0"/>
            <a:r>
              <a:rPr lang="fr-FR" noProof="0" dirty="0"/>
              <a:t>Merci de votre attention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Nom complet</a:t>
            </a:r>
          </a:p>
        </p:txBody>
      </p:sp>
      <p:sp>
        <p:nvSpPr>
          <p:cNvPr id="10" name="Espace réservé du texte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Numéro de téléphone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Poignée E-mail ou Réseaux sociaux</a:t>
            </a:r>
          </a:p>
        </p:txBody>
      </p:sp>
      <p:sp>
        <p:nvSpPr>
          <p:cNvPr id="12" name="Espace réservé du texte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Site web de l’entreprise</a:t>
            </a:r>
          </a:p>
        </p:txBody>
      </p:sp>
      <p:sp>
        <p:nvSpPr>
          <p:cNvPr id="15" name="Rectangle 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Rectangle 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titre de la page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u numéro de diapositive 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fr-FR" noProof="0"/>
              <a:t>Cliquez pour modifier le titre de la page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4" name="Zone de texte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10243100" y="6430153"/>
            <a:ext cx="1053900" cy="365535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r" rtl="0">
              <a:lnSpc>
                <a:spcPts val="1000"/>
              </a:lnSpc>
            </a:pPr>
            <a:r>
              <a:rPr lang="fr-FR" sz="2500" b="1" i="0" spc="-100" noProof="0">
                <a:solidFill>
                  <a:schemeClr val="accent1"/>
                </a:solidFill>
                <a:latin typeface="+mj-lt"/>
              </a:rPr>
              <a:t>TREY</a:t>
            </a:r>
            <a:r>
              <a:rPr lang="fr-FR" sz="1600" b="1" i="0" spc="-100" noProof="0">
                <a:solidFill>
                  <a:schemeClr val="accent1"/>
                </a:solidFill>
                <a:latin typeface="+mj-lt"/>
              </a:rPr>
              <a:t> </a:t>
            </a:r>
            <a:br>
              <a:rPr lang="fr-FR" sz="1600" b="1" i="0" spc="-100" baseline="0" noProof="0">
                <a:solidFill>
                  <a:schemeClr val="accent1"/>
                </a:solidFill>
                <a:latin typeface="+mj-lt"/>
              </a:rPr>
            </a:br>
            <a:r>
              <a:rPr lang="fr-FR" sz="1200" b="0" i="0" spc="140" noProof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Research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9" name="Rectangle 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54" r:id="rId13"/>
    <p:sldLayoutId id="2147483655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’image 11">
            <a:extLst>
              <a:ext uri="{FF2B5EF4-FFF2-40B4-BE49-F238E27FC236}">
                <a16:creationId xmlns:a16="http://schemas.microsoft.com/office/drawing/2014/main" id="{AA8A1CBA-9BB5-2246-9F4B-98EAD7C90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/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0" y="2811053"/>
            <a:ext cx="8991600" cy="1261295"/>
          </a:xfrm>
        </p:spPr>
        <p:txBody>
          <a:bodyPr tIns="216000" rtlCol="0"/>
          <a:lstStyle/>
          <a:p>
            <a:pPr rtl="0"/>
            <a:r>
              <a:rPr lang="fr-FR" sz="6000" dirty="0" err="1"/>
              <a:t>Protein</a:t>
            </a:r>
            <a:r>
              <a:rPr lang="fr-FR" sz="6000" dirty="0"/>
              <a:t> </a:t>
            </a:r>
            <a:r>
              <a:rPr lang="fr-FR" sz="6000" dirty="0" err="1"/>
              <a:t>folding</a:t>
            </a:r>
            <a:r>
              <a:rPr lang="fr-FR" sz="6000" dirty="0"/>
              <a:t> </a:t>
            </a:r>
            <a:r>
              <a:rPr lang="fr-FR" sz="6000" dirty="0" err="1"/>
              <a:t>problem</a:t>
            </a:r>
            <a:endParaRPr lang="fr-FR" sz="6000" dirty="0"/>
          </a:p>
        </p:txBody>
      </p:sp>
      <p:sp>
        <p:nvSpPr>
          <p:cNvPr id="51" name="Zone de texte 50">
            <a:extLst>
              <a:ext uri="{FF2B5EF4-FFF2-40B4-BE49-F238E27FC236}">
                <a16:creationId xmlns:a16="http://schemas.microsoft.com/office/drawing/2014/main" id="{66C1DE0A-7865-466B-B5D7-781C92357026}"/>
              </a:ext>
            </a:extLst>
          </p:cNvPr>
          <p:cNvSpPr txBox="1"/>
          <p:nvPr/>
        </p:nvSpPr>
        <p:spPr>
          <a:xfrm>
            <a:off x="9908275" y="4196916"/>
            <a:ext cx="2169994" cy="484157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ctr" rtl="0">
              <a:lnSpc>
                <a:spcPts val="1400"/>
              </a:lnSpc>
            </a:pPr>
            <a:r>
              <a:rPr lang="fr-FR" sz="3600" b="1" spc="-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Chareyre</a:t>
            </a:r>
            <a:r>
              <a:rPr lang="fr-FR" sz="2400" b="1" i="0" spc="-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br>
              <a:rPr lang="fr-FR" sz="2400" b="1" i="0" spc="-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</a:br>
            <a:r>
              <a:rPr lang="fr-FR" b="0" i="0" spc="14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Adam</a:t>
            </a:r>
            <a:endParaRPr lang="fr-FR" b="0" i="0" spc="14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3">
            <a:extLst>
              <a:ext uri="{FF2B5EF4-FFF2-40B4-BE49-F238E27FC236}">
                <a16:creationId xmlns:a16="http://schemas.microsoft.com/office/drawing/2014/main" id="{6C38D7A9-9299-4108-BB08-026F4B9CAE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2932" y="687559"/>
            <a:ext cx="4362713" cy="1429768"/>
          </a:xfrm>
        </p:spPr>
        <p:txBody>
          <a:bodyPr tIns="108000" rtlCol="0"/>
          <a:lstStyle/>
          <a:p>
            <a:pPr algn="ctr" rtl="0">
              <a:lnSpc>
                <a:spcPct val="70000"/>
              </a:lnSpc>
            </a:pPr>
            <a:r>
              <a:rPr lang="fr-FR" sz="4000" dirty="0"/>
              <a:t>The goal </a:t>
            </a:r>
            <a:r>
              <a:rPr lang="fr-FR" sz="4000" dirty="0" err="1"/>
              <a:t>is</a:t>
            </a:r>
            <a:r>
              <a:rPr lang="fr-FR" sz="4000" dirty="0"/>
              <a:t> to </a:t>
            </a:r>
            <a:r>
              <a:rPr lang="fr-FR" sz="4000" dirty="0" err="1"/>
              <a:t>find</a:t>
            </a:r>
            <a:r>
              <a:rPr lang="fr-FR" dirty="0"/>
              <a:t> the </a:t>
            </a:r>
            <a:r>
              <a:rPr lang="fr-FR" dirty="0" err="1"/>
              <a:t>most</a:t>
            </a:r>
            <a:r>
              <a:rPr lang="fr-FR" dirty="0"/>
              <a:t> possible </a:t>
            </a:r>
            <a:r>
              <a:rPr lang="fr-FR" dirty="0" err="1"/>
              <a:t>protein</a:t>
            </a:r>
            <a:r>
              <a:rPr lang="fr-FR" dirty="0"/>
              <a:t> </a:t>
            </a:r>
            <a:r>
              <a:rPr lang="fr-FR" dirty="0" err="1"/>
              <a:t>shape</a:t>
            </a:r>
            <a:endParaRPr lang="fr-FR" sz="4000" dirty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10</a:t>
            </a:fld>
            <a:endParaRPr lang="fr-FR"/>
          </a:p>
        </p:txBody>
      </p:sp>
      <p:pic>
        <p:nvPicPr>
          <p:cNvPr id="13" name="Image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1E3F1437-018B-D34D-903B-5A1257A33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35" y="2502539"/>
            <a:ext cx="5298708" cy="3560636"/>
          </a:xfrm>
          <a:prstGeom prst="rect">
            <a:avLst/>
          </a:prstGeom>
        </p:spPr>
      </p:pic>
      <p:sp>
        <p:nvSpPr>
          <p:cNvPr id="15" name="Titre 13">
            <a:extLst>
              <a:ext uri="{FF2B5EF4-FFF2-40B4-BE49-F238E27FC236}">
                <a16:creationId xmlns:a16="http://schemas.microsoft.com/office/drawing/2014/main" id="{AD82CC9D-A459-D0D9-5EB2-4968BB25B112}"/>
              </a:ext>
            </a:extLst>
          </p:cNvPr>
          <p:cNvSpPr txBox="1">
            <a:spLocks/>
          </p:cNvSpPr>
          <p:nvPr/>
        </p:nvSpPr>
        <p:spPr>
          <a:xfrm>
            <a:off x="7183390" y="1648682"/>
            <a:ext cx="4362713" cy="3560636"/>
          </a:xfrm>
          <a:prstGeom prst="rect">
            <a:avLst/>
          </a:prstGeom>
          <a:solidFill>
            <a:schemeClr val="bg1"/>
          </a:solidFill>
        </p:spPr>
        <p:txBody>
          <a:bodyPr vert="horz" lIns="108000" tIns="108000" rIns="252000" bIns="180000" rtlCol="0" anchor="t">
            <a:noAutofit/>
          </a:bodyPr>
          <a:lstStyle>
            <a:lvl1pPr algn="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ZA" sz="4000" b="1" kern="1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err="1"/>
              <a:t>Actually</a:t>
            </a:r>
            <a:r>
              <a:rPr lang="fr-FR" dirty="0"/>
              <a:t>: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170k/200 000k</a:t>
            </a:r>
          </a:p>
          <a:p>
            <a:pPr algn="ctr"/>
            <a:endParaRPr lang="fr-FR" dirty="0"/>
          </a:p>
          <a:p>
            <a:pPr algn="ctr"/>
            <a:r>
              <a:rPr lang="fr-FR" dirty="0" err="1"/>
              <a:t>Shapes</a:t>
            </a:r>
            <a:r>
              <a:rPr lang="fr-FR" dirty="0"/>
              <a:t> </a:t>
            </a:r>
            <a:r>
              <a:rPr lang="fr-FR" dirty="0" err="1"/>
              <a:t>were</a:t>
            </a:r>
            <a:endParaRPr lang="fr-FR" dirty="0"/>
          </a:p>
          <a:p>
            <a:pPr algn="ctr"/>
            <a:r>
              <a:rPr lang="fr-FR" dirty="0" err="1"/>
              <a:t>found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8496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3">
            <a:extLst>
              <a:ext uri="{FF2B5EF4-FFF2-40B4-BE49-F238E27FC236}">
                <a16:creationId xmlns:a16="http://schemas.microsoft.com/office/drawing/2014/main" id="{6C38D7A9-9299-4108-BB08-026F4B9CAE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14643" y="218914"/>
            <a:ext cx="4362713" cy="575911"/>
          </a:xfrm>
        </p:spPr>
        <p:txBody>
          <a:bodyPr tIns="108000" rtlCol="0"/>
          <a:lstStyle/>
          <a:p>
            <a:pPr algn="ctr" rtl="0">
              <a:lnSpc>
                <a:spcPct val="70000"/>
              </a:lnSpc>
            </a:pPr>
            <a:r>
              <a:rPr lang="fr-FR" sz="4000" dirty="0" err="1"/>
              <a:t>Current</a:t>
            </a:r>
            <a:r>
              <a:rPr lang="fr-FR" sz="4000" dirty="0"/>
              <a:t> </a:t>
            </a:r>
            <a:r>
              <a:rPr lang="fr-FR" sz="4000" dirty="0" err="1"/>
              <a:t>methods</a:t>
            </a:r>
            <a:r>
              <a:rPr lang="fr-FR" sz="4000" dirty="0"/>
              <a:t>: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11</a:t>
            </a:fld>
            <a:endParaRPr lang="fr-FR"/>
          </a:p>
        </p:txBody>
      </p:sp>
      <p:pic>
        <p:nvPicPr>
          <p:cNvPr id="5" name="Image 4" descr="Une image contenant vert, sombre, très coloré&#10;&#10;Description générée automatiquement">
            <a:extLst>
              <a:ext uri="{FF2B5EF4-FFF2-40B4-BE49-F238E27FC236}">
                <a16:creationId xmlns:a16="http://schemas.microsoft.com/office/drawing/2014/main" id="{BFFC8122-B25A-CC89-0136-587180C24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085" y="1043364"/>
            <a:ext cx="2095500" cy="2095500"/>
          </a:xfrm>
          <a:prstGeom prst="rect">
            <a:avLst/>
          </a:prstGeom>
        </p:spPr>
      </p:pic>
      <p:sp>
        <p:nvSpPr>
          <p:cNvPr id="6" name="Titre 13">
            <a:extLst>
              <a:ext uri="{FF2B5EF4-FFF2-40B4-BE49-F238E27FC236}">
                <a16:creationId xmlns:a16="http://schemas.microsoft.com/office/drawing/2014/main" id="{C52A3258-862C-B465-5AA1-3530A76D2A49}"/>
              </a:ext>
            </a:extLst>
          </p:cNvPr>
          <p:cNvSpPr txBox="1">
            <a:spLocks/>
          </p:cNvSpPr>
          <p:nvPr/>
        </p:nvSpPr>
        <p:spPr>
          <a:xfrm>
            <a:off x="145674" y="997758"/>
            <a:ext cx="3089896" cy="1093356"/>
          </a:xfrm>
          <a:prstGeom prst="rect">
            <a:avLst/>
          </a:prstGeom>
          <a:solidFill>
            <a:schemeClr val="bg1"/>
          </a:solidFill>
        </p:spPr>
        <p:txBody>
          <a:bodyPr vert="horz" lIns="108000" tIns="108000" rIns="252000" bIns="180000" rtlCol="0" anchor="t">
            <a:noAutofit/>
          </a:bodyPr>
          <a:lstStyle>
            <a:lvl1pPr algn="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ZA" sz="4000" b="1" kern="1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 dirty="0" err="1"/>
              <a:t>Immunohistoc-hemistry</a:t>
            </a:r>
            <a:endParaRPr lang="fr-FR" b="1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602E4B8-FD3F-2E2C-4973-A7F09B7EE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585" y="1692202"/>
            <a:ext cx="5335415" cy="2722685"/>
          </a:xfrm>
          <a:prstGeom prst="rect">
            <a:avLst/>
          </a:prstGeom>
        </p:spPr>
      </p:pic>
      <p:sp>
        <p:nvSpPr>
          <p:cNvPr id="10" name="Titre 13">
            <a:extLst>
              <a:ext uri="{FF2B5EF4-FFF2-40B4-BE49-F238E27FC236}">
                <a16:creationId xmlns:a16="http://schemas.microsoft.com/office/drawing/2014/main" id="{869AC34E-59F3-480E-5F39-CFCD35A92AFD}"/>
              </a:ext>
            </a:extLst>
          </p:cNvPr>
          <p:cNvSpPr txBox="1">
            <a:spLocks/>
          </p:cNvSpPr>
          <p:nvPr/>
        </p:nvSpPr>
        <p:spPr>
          <a:xfrm>
            <a:off x="6095999" y="997758"/>
            <a:ext cx="5826093" cy="575911"/>
          </a:xfrm>
          <a:prstGeom prst="rect">
            <a:avLst/>
          </a:prstGeom>
          <a:solidFill>
            <a:schemeClr val="bg1"/>
          </a:solidFill>
        </p:spPr>
        <p:txBody>
          <a:bodyPr vert="horz" lIns="108000" tIns="108000" rIns="252000" bIns="180000" rtlCol="0" anchor="t">
            <a:noAutofit/>
          </a:bodyPr>
          <a:lstStyle>
            <a:lvl1pPr algn="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ZA" sz="4000" b="1" kern="1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/>
              <a:t>Site-</a:t>
            </a:r>
            <a:r>
              <a:rPr lang="fr-FR" b="1" dirty="0" err="1"/>
              <a:t>directed</a:t>
            </a:r>
            <a:r>
              <a:rPr lang="fr-FR" b="1" dirty="0"/>
              <a:t> </a:t>
            </a:r>
            <a:r>
              <a:rPr lang="fr-FR" b="1" dirty="0" err="1"/>
              <a:t>mutagenesis</a:t>
            </a:r>
            <a:endParaRPr lang="fr-FR" b="1" dirty="0"/>
          </a:p>
        </p:txBody>
      </p:sp>
      <p:pic>
        <p:nvPicPr>
          <p:cNvPr id="16" name="Image 15" descr="Une image contenant texte&#10;&#10;Description générée automatiquement">
            <a:extLst>
              <a:ext uri="{FF2B5EF4-FFF2-40B4-BE49-F238E27FC236}">
                <a16:creationId xmlns:a16="http://schemas.microsoft.com/office/drawing/2014/main" id="{A0FE09F4-2FE4-62A6-5137-D803EAE45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076" y="4602621"/>
            <a:ext cx="3722969" cy="2036465"/>
          </a:xfrm>
          <a:prstGeom prst="rect">
            <a:avLst/>
          </a:prstGeom>
        </p:spPr>
      </p:pic>
      <p:sp>
        <p:nvSpPr>
          <p:cNvPr id="19" name="Titre 13">
            <a:extLst>
              <a:ext uri="{FF2B5EF4-FFF2-40B4-BE49-F238E27FC236}">
                <a16:creationId xmlns:a16="http://schemas.microsoft.com/office/drawing/2014/main" id="{F619B32B-E5B8-1D12-76BA-0DD924CD3D95}"/>
              </a:ext>
            </a:extLst>
          </p:cNvPr>
          <p:cNvSpPr txBox="1">
            <a:spLocks/>
          </p:cNvSpPr>
          <p:nvPr/>
        </p:nvSpPr>
        <p:spPr>
          <a:xfrm>
            <a:off x="664367" y="5284331"/>
            <a:ext cx="4373573" cy="575911"/>
          </a:xfrm>
          <a:prstGeom prst="rect">
            <a:avLst/>
          </a:prstGeom>
          <a:solidFill>
            <a:schemeClr val="bg1"/>
          </a:solidFill>
        </p:spPr>
        <p:txBody>
          <a:bodyPr vert="horz" lIns="108000" tIns="108000" rIns="252000" bIns="180000" rtlCol="0" anchor="t">
            <a:noAutofit/>
          </a:bodyPr>
          <a:lstStyle>
            <a:lvl1pPr algn="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ZA" sz="4000" b="1" kern="1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/>
              <a:t>X-ray </a:t>
            </a:r>
            <a:r>
              <a:rPr lang="fr-FR" b="1" dirty="0" err="1"/>
              <a:t>crystallography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827981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3">
            <a:extLst>
              <a:ext uri="{FF2B5EF4-FFF2-40B4-BE49-F238E27FC236}">
                <a16:creationId xmlns:a16="http://schemas.microsoft.com/office/drawing/2014/main" id="{6C38D7A9-9299-4108-BB08-026F4B9CAE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14643" y="218914"/>
            <a:ext cx="4362713" cy="575911"/>
          </a:xfrm>
        </p:spPr>
        <p:txBody>
          <a:bodyPr tIns="108000" rtlCol="0"/>
          <a:lstStyle/>
          <a:p>
            <a:pPr algn="ctr" rtl="0">
              <a:lnSpc>
                <a:spcPct val="70000"/>
              </a:lnSpc>
            </a:pPr>
            <a:r>
              <a:rPr lang="fr-FR" sz="4000" dirty="0"/>
              <a:t>BUT</a:t>
            </a:r>
          </a:p>
        </p:txBody>
      </p:sp>
      <p:sp>
        <p:nvSpPr>
          <p:cNvPr id="2" name="Titre 13">
            <a:extLst>
              <a:ext uri="{FF2B5EF4-FFF2-40B4-BE49-F238E27FC236}">
                <a16:creationId xmlns:a16="http://schemas.microsoft.com/office/drawing/2014/main" id="{1C356A8A-CD3A-D872-A040-7208AE6BECD6}"/>
              </a:ext>
            </a:extLst>
          </p:cNvPr>
          <p:cNvSpPr txBox="1">
            <a:spLocks/>
          </p:cNvSpPr>
          <p:nvPr/>
        </p:nvSpPr>
        <p:spPr>
          <a:xfrm>
            <a:off x="4258191" y="794825"/>
            <a:ext cx="3675616" cy="1684606"/>
          </a:xfrm>
          <a:prstGeom prst="rect">
            <a:avLst/>
          </a:prstGeom>
          <a:solidFill>
            <a:schemeClr val="bg1"/>
          </a:solidFill>
        </p:spPr>
        <p:txBody>
          <a:bodyPr vert="horz" lIns="108000" tIns="108000" rIns="252000" bIns="180000" rtlCol="0" anchor="t">
            <a:noAutofit/>
          </a:bodyPr>
          <a:lstStyle>
            <a:lvl1pPr algn="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ZA" sz="4000" b="1" kern="1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ctr">
              <a:buFontTx/>
              <a:buChar char="-"/>
            </a:pPr>
            <a:r>
              <a:rPr lang="fr-FR" sz="3200" b="0" dirty="0" err="1"/>
              <a:t>It’s</a:t>
            </a:r>
            <a:r>
              <a:rPr lang="fr-FR" sz="3200" b="0" dirty="0"/>
              <a:t> </a:t>
            </a:r>
            <a:r>
              <a:rPr lang="fr-FR" sz="3200" b="0" dirty="0" err="1"/>
              <a:t>costly</a:t>
            </a:r>
            <a:endParaRPr lang="fr-FR" sz="3200" b="0" dirty="0"/>
          </a:p>
          <a:p>
            <a:pPr marL="571500" indent="-571500" algn="ctr">
              <a:buFontTx/>
              <a:buChar char="-"/>
            </a:pPr>
            <a:r>
              <a:rPr lang="fr-FR" sz="3200" b="0" dirty="0" err="1"/>
              <a:t>It’s</a:t>
            </a:r>
            <a:r>
              <a:rPr lang="fr-FR" sz="3200" b="0" dirty="0"/>
              <a:t> </a:t>
            </a:r>
            <a:r>
              <a:rPr lang="fr-FR" sz="3200" b="0" dirty="0" err="1"/>
              <a:t>take</a:t>
            </a:r>
            <a:r>
              <a:rPr lang="fr-FR" sz="3200" b="0" dirty="0"/>
              <a:t> time</a:t>
            </a:r>
          </a:p>
          <a:p>
            <a:pPr marL="571500" indent="-571500" algn="ctr">
              <a:buFontTx/>
              <a:buChar char="-"/>
            </a:pPr>
            <a:r>
              <a:rPr lang="fr-FR" sz="3200" b="0" dirty="0"/>
              <a:t>Not </a:t>
            </a:r>
            <a:r>
              <a:rPr lang="fr-FR" sz="3200" b="0" dirty="0" err="1"/>
              <a:t>working</a:t>
            </a:r>
            <a:r>
              <a:rPr lang="fr-FR" sz="3200" b="0" dirty="0"/>
              <a:t> </a:t>
            </a:r>
            <a:r>
              <a:rPr lang="fr-FR" sz="3200" b="0" dirty="0" err="1"/>
              <a:t>each</a:t>
            </a:r>
            <a:r>
              <a:rPr lang="fr-FR" sz="3200" b="0" dirty="0"/>
              <a:t> time</a:t>
            </a:r>
          </a:p>
        </p:txBody>
      </p:sp>
      <p:pic>
        <p:nvPicPr>
          <p:cNvPr id="4" name="Image 3" descr="Une image contenant texte, homme, personne, mâle&#10;&#10;Description générée automatiquement">
            <a:extLst>
              <a:ext uri="{FF2B5EF4-FFF2-40B4-BE49-F238E27FC236}">
                <a16:creationId xmlns:a16="http://schemas.microsoft.com/office/drawing/2014/main" id="{7BDA19E6-29F4-BC50-6E9D-87B2F00C4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31" y="3310345"/>
            <a:ext cx="3415812" cy="2195879"/>
          </a:xfrm>
          <a:prstGeom prst="rect">
            <a:avLst/>
          </a:prstGeom>
        </p:spPr>
      </p:pic>
      <p:pic>
        <p:nvPicPr>
          <p:cNvPr id="8" name="Image 7" descr="Une image contenant texte, signe&#10;&#10;Description générée automatiquement">
            <a:extLst>
              <a:ext uri="{FF2B5EF4-FFF2-40B4-BE49-F238E27FC236}">
                <a16:creationId xmlns:a16="http://schemas.microsoft.com/office/drawing/2014/main" id="{1E8ECD5C-5017-4C5C-735E-097355F9F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7356" y="3019101"/>
            <a:ext cx="3798843" cy="277836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A82E1EC-EB11-272A-5860-1259E74B2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175" y="2299761"/>
            <a:ext cx="3415812" cy="421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68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3">
            <a:extLst>
              <a:ext uri="{FF2B5EF4-FFF2-40B4-BE49-F238E27FC236}">
                <a16:creationId xmlns:a16="http://schemas.microsoft.com/office/drawing/2014/main" id="{6C38D7A9-9299-4108-BB08-026F4B9CAE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14643" y="218913"/>
            <a:ext cx="4362713" cy="1848699"/>
          </a:xfrm>
        </p:spPr>
        <p:txBody>
          <a:bodyPr tIns="108000" rtlCol="0"/>
          <a:lstStyle/>
          <a:p>
            <a:pPr algn="ctr" rtl="0">
              <a:lnSpc>
                <a:spcPct val="70000"/>
              </a:lnSpc>
            </a:pPr>
            <a:r>
              <a:rPr lang="fr-FR" sz="4000" dirty="0"/>
              <a:t>How to </a:t>
            </a:r>
            <a:r>
              <a:rPr lang="fr-FR" sz="4000" dirty="0" err="1"/>
              <a:t>resolve</a:t>
            </a:r>
            <a:r>
              <a:rPr lang="fr-FR" sz="4000" dirty="0"/>
              <a:t> </a:t>
            </a:r>
            <a:r>
              <a:rPr lang="fr-FR" sz="4000" dirty="0" err="1"/>
              <a:t>this</a:t>
            </a:r>
            <a:r>
              <a:rPr lang="fr-FR" sz="4000" dirty="0"/>
              <a:t> </a:t>
            </a:r>
            <a:r>
              <a:rPr lang="fr-FR" sz="4000" dirty="0" err="1"/>
              <a:t>lack</a:t>
            </a:r>
            <a:r>
              <a:rPr lang="fr-FR" sz="4000" dirty="0"/>
              <a:t> of time/money ?</a:t>
            </a:r>
            <a:br>
              <a:rPr lang="fr-FR" sz="4000" dirty="0"/>
            </a:br>
            <a:br>
              <a:rPr lang="fr-FR" sz="4000" dirty="0"/>
            </a:br>
            <a:r>
              <a:rPr lang="fr-FR" sz="4000" dirty="0"/>
              <a:t>ASK TO GOOGLE !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17BD24D-7041-D68E-2DAC-82308D789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727" y="4790387"/>
            <a:ext cx="1726430" cy="172643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2FBB8C6-56E6-3037-668E-0CFDD2A35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4727" y="2419082"/>
            <a:ext cx="1726430" cy="1726430"/>
          </a:xfrm>
          <a:prstGeom prst="rect">
            <a:avLst/>
          </a:prstGeom>
        </p:spPr>
      </p:pic>
      <p:sp>
        <p:nvSpPr>
          <p:cNvPr id="9" name="Bulle narrative : ronde 8">
            <a:extLst>
              <a:ext uri="{FF2B5EF4-FFF2-40B4-BE49-F238E27FC236}">
                <a16:creationId xmlns:a16="http://schemas.microsoft.com/office/drawing/2014/main" id="{09668FD2-F2C1-DD60-9FF4-7EB3310F254A}"/>
              </a:ext>
            </a:extLst>
          </p:cNvPr>
          <p:cNvSpPr/>
          <p:nvPr/>
        </p:nvSpPr>
        <p:spPr>
          <a:xfrm>
            <a:off x="2118823" y="2180241"/>
            <a:ext cx="2715904" cy="1269242"/>
          </a:xfrm>
          <a:prstGeom prst="wedgeEllipseCallout">
            <a:avLst>
              <a:gd name="adj1" fmla="val 62584"/>
              <a:gd name="adj2" fmla="val 40994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How can I </a:t>
            </a:r>
            <a:r>
              <a:rPr lang="fr-FR" dirty="0" err="1"/>
              <a:t>resolve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 Google ?</a:t>
            </a:r>
          </a:p>
        </p:txBody>
      </p:sp>
      <p:sp>
        <p:nvSpPr>
          <p:cNvPr id="10" name="Bulle narrative : ronde 9">
            <a:extLst>
              <a:ext uri="{FF2B5EF4-FFF2-40B4-BE49-F238E27FC236}">
                <a16:creationId xmlns:a16="http://schemas.microsoft.com/office/drawing/2014/main" id="{C1725B36-F9FB-2EFD-CF13-CF2686394D1B}"/>
              </a:ext>
            </a:extLst>
          </p:cNvPr>
          <p:cNvSpPr/>
          <p:nvPr/>
        </p:nvSpPr>
        <p:spPr>
          <a:xfrm>
            <a:off x="6561157" y="4073868"/>
            <a:ext cx="2715904" cy="1269242"/>
          </a:xfrm>
          <a:prstGeom prst="wedgeEllipseCallout">
            <a:avLst>
              <a:gd name="adj1" fmla="val -44954"/>
              <a:gd name="adj2" fmla="val 4852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Let </a:t>
            </a:r>
            <a:r>
              <a:rPr lang="fr-FR" dirty="0" err="1"/>
              <a:t>users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 for </a:t>
            </a:r>
            <a:r>
              <a:rPr lang="fr-FR" dirty="0" err="1"/>
              <a:t>you</a:t>
            </a:r>
            <a:r>
              <a:rPr lang="fr-FR" dirty="0"/>
              <a:t> ! </a:t>
            </a:r>
            <a:r>
              <a:rPr lang="fr-FR" dirty="0">
                <a:sym typeface="Wingdings" panose="05000000000000000000" pitchFamily="2" charset="2"/>
              </a:rPr>
              <a:t>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4106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3">
            <a:extLst>
              <a:ext uri="{FF2B5EF4-FFF2-40B4-BE49-F238E27FC236}">
                <a16:creationId xmlns:a16="http://schemas.microsoft.com/office/drawing/2014/main" id="{6C38D7A9-9299-4108-BB08-026F4B9CAE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388898"/>
            <a:ext cx="4362713" cy="695487"/>
          </a:xfrm>
        </p:spPr>
        <p:txBody>
          <a:bodyPr tIns="108000" rtlCol="0"/>
          <a:lstStyle/>
          <a:p>
            <a:pPr algn="ctr" rtl="0">
              <a:lnSpc>
                <a:spcPct val="70000"/>
              </a:lnSpc>
            </a:pPr>
            <a:r>
              <a:rPr lang="fr-FR" sz="4000" dirty="0"/>
              <a:t>How to score ?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1DEBB681-7B54-EC22-2137-323181693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731" y="1277635"/>
            <a:ext cx="2011240" cy="2093668"/>
          </a:xfrm>
          <a:prstGeom prst="rect">
            <a:avLst/>
          </a:prstGeom>
        </p:spPr>
      </p:pic>
      <p:pic>
        <p:nvPicPr>
          <p:cNvPr id="16" name="Image 15" descr="Une image contenant texte&#10;&#10;Description générée automatiquement">
            <a:extLst>
              <a:ext uri="{FF2B5EF4-FFF2-40B4-BE49-F238E27FC236}">
                <a16:creationId xmlns:a16="http://schemas.microsoft.com/office/drawing/2014/main" id="{F8E25131-B59C-1D84-C7ED-CE0595ACC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10" y="3716953"/>
            <a:ext cx="4098681" cy="2738664"/>
          </a:xfrm>
          <a:prstGeom prst="rect">
            <a:avLst/>
          </a:prstGeom>
        </p:spPr>
      </p:pic>
      <p:sp>
        <p:nvSpPr>
          <p:cNvPr id="17" name="Titre 13">
            <a:extLst>
              <a:ext uri="{FF2B5EF4-FFF2-40B4-BE49-F238E27FC236}">
                <a16:creationId xmlns:a16="http://schemas.microsoft.com/office/drawing/2014/main" id="{9CC9DCE6-97D3-0610-12E6-E5B34FCF7F57}"/>
              </a:ext>
            </a:extLst>
          </p:cNvPr>
          <p:cNvSpPr txBox="1">
            <a:spLocks/>
          </p:cNvSpPr>
          <p:nvPr/>
        </p:nvSpPr>
        <p:spPr>
          <a:xfrm>
            <a:off x="766395" y="388898"/>
            <a:ext cx="4362713" cy="695487"/>
          </a:xfrm>
          <a:prstGeom prst="rect">
            <a:avLst/>
          </a:prstGeom>
          <a:solidFill>
            <a:schemeClr val="bg1"/>
          </a:solidFill>
        </p:spPr>
        <p:txBody>
          <a:bodyPr vert="horz" lIns="108000" tIns="108000" rIns="252000" bIns="180000" rtlCol="0" anchor="t">
            <a:noAutofit/>
          </a:bodyPr>
          <a:lstStyle>
            <a:lvl1pPr algn="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ZA" sz="4000" b="1" kern="1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/>
              <a:t>CASP competiton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A1BF7A7C-0AA3-848D-A5D9-3E4FFCAC1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6077" y="1773853"/>
            <a:ext cx="4518016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176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3">
            <a:extLst>
              <a:ext uri="{FF2B5EF4-FFF2-40B4-BE49-F238E27FC236}">
                <a16:creationId xmlns:a16="http://schemas.microsoft.com/office/drawing/2014/main" id="{6C38D7A9-9299-4108-BB08-026F4B9CAE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14642" y="236498"/>
            <a:ext cx="4362713" cy="1064764"/>
          </a:xfrm>
        </p:spPr>
        <p:txBody>
          <a:bodyPr tIns="108000" rtlCol="0"/>
          <a:lstStyle/>
          <a:p>
            <a:pPr algn="ctr" rtl="0">
              <a:lnSpc>
                <a:spcPct val="70000"/>
              </a:lnSpc>
            </a:pPr>
            <a:r>
              <a:rPr lang="fr-FR" sz="4000" dirty="0"/>
              <a:t>CASP </a:t>
            </a:r>
            <a:r>
              <a:rPr lang="fr-FR" sz="4000" dirty="0" err="1"/>
              <a:t>results</a:t>
            </a:r>
            <a:r>
              <a:rPr lang="fr-FR" sz="4000" dirty="0"/>
              <a:t> </a:t>
            </a:r>
            <a:r>
              <a:rPr lang="fr-FR" sz="4000" dirty="0" err="1"/>
              <a:t>from</a:t>
            </a:r>
            <a:r>
              <a:rPr lang="fr-FR" sz="4000" dirty="0"/>
              <a:t> 1994 to 2016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03D7913-FD5C-CB8A-EA2C-841BA2CE2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040" y="1477107"/>
            <a:ext cx="8751919" cy="489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634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3">
            <a:extLst>
              <a:ext uri="{FF2B5EF4-FFF2-40B4-BE49-F238E27FC236}">
                <a16:creationId xmlns:a16="http://schemas.microsoft.com/office/drawing/2014/main" id="{6C38D7A9-9299-4108-BB08-026F4B9CAE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14642" y="236498"/>
            <a:ext cx="4362713" cy="1064764"/>
          </a:xfrm>
        </p:spPr>
        <p:txBody>
          <a:bodyPr tIns="108000" rtlCol="0"/>
          <a:lstStyle/>
          <a:p>
            <a:pPr algn="ctr" rtl="0">
              <a:lnSpc>
                <a:spcPct val="70000"/>
              </a:lnSpc>
            </a:pPr>
            <a:r>
              <a:rPr lang="fr-FR" sz="4000" dirty="0"/>
              <a:t>But, on CASP 13, </a:t>
            </a:r>
            <a:r>
              <a:rPr lang="fr-FR" sz="4000" dirty="0" err="1"/>
              <a:t>something</a:t>
            </a:r>
            <a:r>
              <a:rPr lang="fr-FR" sz="4000" dirty="0"/>
              <a:t> append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43FE118-FDAE-BC60-73F2-DA93AEA0C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554" y="1617786"/>
            <a:ext cx="8660891" cy="484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66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3">
            <a:extLst>
              <a:ext uri="{FF2B5EF4-FFF2-40B4-BE49-F238E27FC236}">
                <a16:creationId xmlns:a16="http://schemas.microsoft.com/office/drawing/2014/main" id="{6C38D7A9-9299-4108-BB08-026F4B9CAE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40016" y="236498"/>
            <a:ext cx="5081954" cy="1064764"/>
          </a:xfrm>
        </p:spPr>
        <p:txBody>
          <a:bodyPr tIns="108000" rtlCol="0"/>
          <a:lstStyle/>
          <a:p>
            <a:pPr algn="ctr" rtl="0">
              <a:lnSpc>
                <a:spcPct val="70000"/>
              </a:lnSpc>
            </a:pPr>
            <a:r>
              <a:rPr lang="fr-FR" sz="4000" dirty="0"/>
              <a:t>An </a:t>
            </a:r>
            <a:r>
              <a:rPr lang="fr-FR" sz="4000" dirty="0" err="1"/>
              <a:t>algorithm</a:t>
            </a:r>
            <a:r>
              <a:rPr lang="fr-FR" sz="4000" dirty="0"/>
              <a:t> </a:t>
            </a:r>
            <a:r>
              <a:rPr lang="fr-FR" sz="4000" dirty="0" err="1"/>
              <a:t>named</a:t>
            </a:r>
            <a:r>
              <a:rPr lang="fr-FR" sz="4000" dirty="0"/>
              <a:t> «  </a:t>
            </a:r>
            <a:r>
              <a:rPr lang="fr-FR" sz="4000" dirty="0" err="1"/>
              <a:t>AlphaFold</a:t>
            </a:r>
            <a:r>
              <a:rPr lang="fr-FR" sz="4000" dirty="0"/>
              <a:t>» </a:t>
            </a:r>
            <a:r>
              <a:rPr lang="fr-FR" sz="4000" dirty="0" err="1"/>
              <a:t>appeared</a:t>
            </a:r>
            <a:endParaRPr lang="fr-FR" sz="4000" dirty="0"/>
          </a:p>
        </p:txBody>
      </p:sp>
      <p:pic>
        <p:nvPicPr>
          <p:cNvPr id="3" name="Image 2" descr="Une image contenant texte, nature, ciel nocturne&#10;&#10;Description générée automatiquement">
            <a:extLst>
              <a:ext uri="{FF2B5EF4-FFF2-40B4-BE49-F238E27FC236}">
                <a16:creationId xmlns:a16="http://schemas.microsoft.com/office/drawing/2014/main" id="{3EBE7F95-E215-4C5D-703C-E101494BF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38" y="3719147"/>
            <a:ext cx="4132384" cy="2066192"/>
          </a:xfrm>
          <a:prstGeom prst="rect">
            <a:avLst/>
          </a:prstGeom>
        </p:spPr>
      </p:pic>
      <p:pic>
        <p:nvPicPr>
          <p:cNvPr id="6" name="Image 5" descr="Une image contenant personne, homme, intérieur, mâle&#10;&#10;Description générée automatiquement">
            <a:extLst>
              <a:ext uri="{FF2B5EF4-FFF2-40B4-BE49-F238E27FC236}">
                <a16:creationId xmlns:a16="http://schemas.microsoft.com/office/drawing/2014/main" id="{0880A4E1-7B9D-260B-CDE4-BECC61C1D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764" y="3719147"/>
            <a:ext cx="3877407" cy="2584938"/>
          </a:xfrm>
          <a:prstGeom prst="rect">
            <a:avLst/>
          </a:prstGeom>
        </p:spPr>
      </p:pic>
      <p:sp>
        <p:nvSpPr>
          <p:cNvPr id="7" name="Titre 13">
            <a:extLst>
              <a:ext uri="{FF2B5EF4-FFF2-40B4-BE49-F238E27FC236}">
                <a16:creationId xmlns:a16="http://schemas.microsoft.com/office/drawing/2014/main" id="{375DB281-0F72-895E-99AB-4B3B008411F7}"/>
              </a:ext>
            </a:extLst>
          </p:cNvPr>
          <p:cNvSpPr txBox="1">
            <a:spLocks/>
          </p:cNvSpPr>
          <p:nvPr/>
        </p:nvSpPr>
        <p:spPr>
          <a:xfrm>
            <a:off x="8212014" y="2971801"/>
            <a:ext cx="3686909" cy="532382"/>
          </a:xfrm>
          <a:prstGeom prst="rect">
            <a:avLst/>
          </a:prstGeom>
          <a:solidFill>
            <a:schemeClr val="bg1"/>
          </a:solidFill>
        </p:spPr>
        <p:txBody>
          <a:bodyPr vert="horz" lIns="108000" tIns="108000" rIns="252000" bIns="180000" rtlCol="0" anchor="t">
            <a:noAutofit/>
          </a:bodyPr>
          <a:lstStyle>
            <a:lvl1pPr algn="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ZA" sz="4000" b="1" kern="1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800" dirty="0" err="1"/>
              <a:t>Hassabis</a:t>
            </a:r>
            <a:r>
              <a:rPr lang="fr-FR" sz="2800" dirty="0"/>
              <a:t> Demis</a:t>
            </a:r>
          </a:p>
        </p:txBody>
      </p:sp>
    </p:spTree>
    <p:extLst>
      <p:ext uri="{BB962C8B-B14F-4D97-AF65-F5344CB8AC3E}">
        <p14:creationId xmlns:p14="http://schemas.microsoft.com/office/powerpoint/2010/main" val="1093354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3">
            <a:extLst>
              <a:ext uri="{FF2B5EF4-FFF2-40B4-BE49-F238E27FC236}">
                <a16:creationId xmlns:a16="http://schemas.microsoft.com/office/drawing/2014/main" id="{6C38D7A9-9299-4108-BB08-026F4B9CAE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14642" y="236498"/>
            <a:ext cx="4362713" cy="1064764"/>
          </a:xfrm>
        </p:spPr>
        <p:txBody>
          <a:bodyPr tIns="108000" rtlCol="0"/>
          <a:lstStyle/>
          <a:p>
            <a:pPr algn="ctr" rtl="0">
              <a:lnSpc>
                <a:spcPct val="70000"/>
              </a:lnSpc>
            </a:pPr>
            <a:r>
              <a:rPr lang="fr-FR" sz="4000" dirty="0"/>
              <a:t>And on CASP 14…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C9D417D-22D3-6DC1-6D76-795A058F8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408" y="1723292"/>
            <a:ext cx="8755184" cy="489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4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850" y="428746"/>
            <a:ext cx="5956300" cy="854931"/>
          </a:xfrm>
        </p:spPr>
        <p:txBody>
          <a:bodyPr tIns="180000" rtlCol="0"/>
          <a:lstStyle/>
          <a:p>
            <a:pPr algn="ctr" rtl="0"/>
            <a:r>
              <a:rPr lang="fr-FR" sz="4000" dirty="0" err="1"/>
              <a:t>Cheat</a:t>
            </a:r>
            <a:r>
              <a:rPr lang="fr-FR" sz="4000" dirty="0"/>
              <a:t> ??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19</a:t>
            </a:fld>
            <a:endParaRPr lang="fr-FR"/>
          </a:p>
        </p:txBody>
      </p:sp>
      <p:pic>
        <p:nvPicPr>
          <p:cNvPr id="9" name="Image 8" descr="Une image contenant texte, tableau de points&#10;&#10;Description générée automatiquement">
            <a:extLst>
              <a:ext uri="{FF2B5EF4-FFF2-40B4-BE49-F238E27FC236}">
                <a16:creationId xmlns:a16="http://schemas.microsoft.com/office/drawing/2014/main" id="{19E3205B-96FC-2DAD-1F42-5007BA5ED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631" y="1589089"/>
            <a:ext cx="8604738" cy="484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6292" y="464575"/>
            <a:ext cx="8179415" cy="4800599"/>
          </a:xfrm>
        </p:spPr>
        <p:txBody>
          <a:bodyPr tIns="180000" rtlCol="0"/>
          <a:lstStyle/>
          <a:p>
            <a:pPr algn="l" rtl="0"/>
            <a:r>
              <a:rPr lang="fr-FR" sz="3600" dirty="0" err="1"/>
              <a:t>Summary</a:t>
            </a:r>
            <a:br>
              <a:rPr lang="fr-FR" sz="3600" dirty="0"/>
            </a:br>
            <a:r>
              <a:rPr lang="fr-FR" sz="3600" dirty="0"/>
              <a:t>I) Introduction</a:t>
            </a:r>
            <a:br>
              <a:rPr lang="fr-FR" sz="3600" dirty="0"/>
            </a:br>
            <a:r>
              <a:rPr lang="fr-FR" sz="3600" dirty="0"/>
              <a:t>	a) </a:t>
            </a:r>
            <a:r>
              <a:rPr lang="fr-FR" sz="3600" dirty="0" err="1"/>
              <a:t>Some</a:t>
            </a:r>
            <a:r>
              <a:rPr lang="fr-FR" sz="3600" dirty="0"/>
              <a:t> </a:t>
            </a:r>
            <a:r>
              <a:rPr lang="fr-FR" sz="3600" dirty="0" err="1"/>
              <a:t>definitions</a:t>
            </a:r>
            <a:br>
              <a:rPr lang="fr-FR" sz="3600" dirty="0"/>
            </a:br>
            <a:r>
              <a:rPr lang="fr-FR" sz="3600" dirty="0"/>
              <a:t>	b) </a:t>
            </a:r>
            <a:r>
              <a:rPr lang="fr-FR" sz="3600" dirty="0" err="1"/>
              <a:t>What</a:t>
            </a:r>
            <a:r>
              <a:rPr lang="fr-FR" sz="3600" dirty="0"/>
              <a:t> </a:t>
            </a:r>
            <a:r>
              <a:rPr lang="fr-FR" sz="3600" dirty="0" err="1"/>
              <a:t>purpose</a:t>
            </a:r>
            <a:br>
              <a:rPr lang="fr-FR" sz="3600" dirty="0"/>
            </a:br>
            <a:r>
              <a:rPr lang="fr-FR" sz="3600" dirty="0"/>
              <a:t>	c) </a:t>
            </a:r>
            <a:r>
              <a:rPr lang="fr-FR" sz="3600" dirty="0" err="1"/>
              <a:t>Some</a:t>
            </a:r>
            <a:r>
              <a:rPr lang="fr-FR" sz="3600" dirty="0"/>
              <a:t> </a:t>
            </a:r>
            <a:r>
              <a:rPr lang="fr-FR" sz="3600" dirty="0" err="1"/>
              <a:t>numbers</a:t>
            </a:r>
            <a:r>
              <a:rPr lang="fr-FR" sz="3600" dirty="0"/>
              <a:t> </a:t>
            </a:r>
            <a:r>
              <a:rPr lang="fr-FR" sz="2000" dirty="0"/>
              <a:t>(</a:t>
            </a:r>
            <a:r>
              <a:rPr lang="fr-FR" sz="2000" dirty="0" err="1"/>
              <a:t>we</a:t>
            </a:r>
            <a:r>
              <a:rPr lang="fr-FR" sz="2000" dirty="0"/>
              <a:t>    are      </a:t>
            </a:r>
            <a:r>
              <a:rPr lang="fr-FR" sz="2000" dirty="0" err="1"/>
              <a:t>scientists</a:t>
            </a:r>
            <a:r>
              <a:rPr lang="fr-FR" sz="2000" dirty="0"/>
              <a:t>       </a:t>
            </a:r>
            <a:r>
              <a:rPr lang="fr-FR" sz="2000" dirty="0" err="1"/>
              <a:t>after</a:t>
            </a:r>
            <a:r>
              <a:rPr lang="fr-FR" sz="2000" dirty="0"/>
              <a:t>        all)</a:t>
            </a:r>
            <a:br>
              <a:rPr lang="fr-FR" sz="3600" dirty="0"/>
            </a:br>
            <a:r>
              <a:rPr lang="fr-FR" sz="3600" dirty="0"/>
              <a:t>	</a:t>
            </a:r>
            <a:br>
              <a:rPr lang="fr-FR" sz="3600" dirty="0"/>
            </a:br>
            <a:r>
              <a:rPr lang="fr-FR" sz="3600" dirty="0"/>
              <a:t>II) </a:t>
            </a:r>
            <a:r>
              <a:rPr lang="fr-FR" sz="3600" dirty="0" err="1"/>
              <a:t>What</a:t>
            </a:r>
            <a:r>
              <a:rPr lang="fr-FR" sz="3600" dirty="0"/>
              <a:t> </a:t>
            </a:r>
            <a:r>
              <a:rPr lang="fr-FR" sz="3600" dirty="0" err="1"/>
              <a:t>is</a:t>
            </a:r>
            <a:r>
              <a:rPr lang="fr-FR" sz="3600" dirty="0"/>
              <a:t> the </a:t>
            </a:r>
            <a:r>
              <a:rPr lang="fr-FR" sz="3600" dirty="0" err="1"/>
              <a:t>problem</a:t>
            </a:r>
            <a:r>
              <a:rPr lang="fr-FR" sz="3600" dirty="0"/>
              <a:t> ?</a:t>
            </a:r>
            <a:br>
              <a:rPr lang="fr-FR" sz="3600" dirty="0"/>
            </a:br>
            <a:r>
              <a:rPr lang="fr-FR" sz="3600" dirty="0"/>
              <a:t>III) </a:t>
            </a:r>
            <a:r>
              <a:rPr lang="fr-FR" sz="3600" dirty="0" err="1"/>
              <a:t>Who</a:t>
            </a:r>
            <a:r>
              <a:rPr lang="fr-FR" sz="3600" dirty="0"/>
              <a:t> solve </a:t>
            </a:r>
            <a:r>
              <a:rPr lang="fr-FR" sz="3600" dirty="0" err="1"/>
              <a:t>it</a:t>
            </a:r>
            <a:r>
              <a:rPr lang="fr-FR" sz="3600" dirty="0"/>
              <a:t> and how ?</a:t>
            </a:r>
            <a:br>
              <a:rPr lang="fr-FR" sz="3600" dirty="0"/>
            </a:br>
            <a:r>
              <a:rPr lang="fr-FR" sz="3600" dirty="0"/>
              <a:t>II) Conclusion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1647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19896" y="148244"/>
            <a:ext cx="6945923" cy="1329716"/>
          </a:xfrm>
        </p:spPr>
        <p:txBody>
          <a:bodyPr tIns="180000" rtlCol="0"/>
          <a:lstStyle/>
          <a:p>
            <a:pPr algn="ctr" rtl="0"/>
            <a:r>
              <a:rPr lang="fr-FR" sz="4000" dirty="0"/>
              <a:t>A </a:t>
            </a:r>
            <a:r>
              <a:rPr lang="fr-FR" sz="4000" dirty="0" err="1"/>
              <a:t>little</a:t>
            </a:r>
            <a:r>
              <a:rPr lang="fr-FR" sz="4000" dirty="0"/>
              <a:t> introduction of how </a:t>
            </a:r>
            <a:r>
              <a:rPr lang="fr-FR" sz="4000" dirty="0" err="1"/>
              <a:t>this</a:t>
            </a:r>
            <a:r>
              <a:rPr lang="fr-FR" sz="4000" dirty="0"/>
              <a:t> </a:t>
            </a:r>
            <a:r>
              <a:rPr lang="fr-FR" sz="4000" dirty="0" err="1"/>
              <a:t>is</a:t>
            </a:r>
            <a:r>
              <a:rPr lang="fr-FR" sz="4000" dirty="0"/>
              <a:t> </a:t>
            </a:r>
            <a:r>
              <a:rPr lang="fr-FR" sz="4000" dirty="0" err="1"/>
              <a:t>working</a:t>
            </a:r>
            <a:r>
              <a:rPr lang="fr-FR" sz="4000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20</a:t>
            </a:fld>
            <a:endParaRPr lang="fr-FR"/>
          </a:p>
        </p:txBody>
      </p:sp>
      <p:sp>
        <p:nvSpPr>
          <p:cNvPr id="2" name="Titre 2">
            <a:extLst>
              <a:ext uri="{FF2B5EF4-FFF2-40B4-BE49-F238E27FC236}">
                <a16:creationId xmlns:a16="http://schemas.microsoft.com/office/drawing/2014/main" id="{E0584935-B6F3-4A0A-618A-4BB9710BAACB}"/>
              </a:ext>
            </a:extLst>
          </p:cNvPr>
          <p:cNvSpPr txBox="1">
            <a:spLocks/>
          </p:cNvSpPr>
          <p:nvPr/>
        </p:nvSpPr>
        <p:spPr>
          <a:xfrm>
            <a:off x="1033991" y="1477961"/>
            <a:ext cx="2954704" cy="1599347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800" b="1" kern="1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 err="1"/>
              <a:t>Step</a:t>
            </a:r>
            <a:r>
              <a:rPr lang="fr-FR" sz="3200" dirty="0"/>
              <a:t> 1:  </a:t>
            </a:r>
            <a:r>
              <a:rPr lang="fr-FR" sz="3200" dirty="0" err="1"/>
              <a:t>Amino-acids</a:t>
            </a:r>
            <a:r>
              <a:rPr lang="fr-FR" sz="3200" dirty="0"/>
              <a:t> </a:t>
            </a:r>
            <a:r>
              <a:rPr lang="fr-FR" sz="3200" dirty="0" err="1"/>
              <a:t>sequences</a:t>
            </a:r>
            <a:r>
              <a:rPr lang="fr-FR" sz="3200" dirty="0"/>
              <a:t> to distance matrix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3DD38FD-C428-69FD-1A0D-B732D4405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207" y="3429000"/>
            <a:ext cx="1704975" cy="1695450"/>
          </a:xfrm>
          <a:prstGeom prst="rect">
            <a:avLst/>
          </a:prstGeom>
        </p:spPr>
      </p:pic>
      <p:sp>
        <p:nvSpPr>
          <p:cNvPr id="12" name="Titre 2">
            <a:extLst>
              <a:ext uri="{FF2B5EF4-FFF2-40B4-BE49-F238E27FC236}">
                <a16:creationId xmlns:a16="http://schemas.microsoft.com/office/drawing/2014/main" id="{9266324B-9A58-30D8-9FBB-8B69B50D050E}"/>
              </a:ext>
            </a:extLst>
          </p:cNvPr>
          <p:cNvSpPr txBox="1">
            <a:spLocks/>
          </p:cNvSpPr>
          <p:nvPr/>
        </p:nvSpPr>
        <p:spPr>
          <a:xfrm>
            <a:off x="274027" y="3738043"/>
            <a:ext cx="2029558" cy="1077364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800" b="1" kern="1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 err="1"/>
              <a:t>osfhdofpsofdsqfsd</a:t>
            </a:r>
            <a:endParaRPr lang="fr-FR" sz="3200" dirty="0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08301E0E-1B9E-60E4-3A20-CA9907D7EE3F}"/>
              </a:ext>
            </a:extLst>
          </p:cNvPr>
          <p:cNvSpPr/>
          <p:nvPr/>
        </p:nvSpPr>
        <p:spPr>
          <a:xfrm>
            <a:off x="2303585" y="4026877"/>
            <a:ext cx="832622" cy="50995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itre 2">
            <a:extLst>
              <a:ext uri="{FF2B5EF4-FFF2-40B4-BE49-F238E27FC236}">
                <a16:creationId xmlns:a16="http://schemas.microsoft.com/office/drawing/2014/main" id="{6C0C1FD8-8834-8AB5-289C-CBD57CF7F897}"/>
              </a:ext>
            </a:extLst>
          </p:cNvPr>
          <p:cNvSpPr txBox="1">
            <a:spLocks/>
          </p:cNvSpPr>
          <p:nvPr/>
        </p:nvSpPr>
        <p:spPr>
          <a:xfrm>
            <a:off x="7596798" y="1477960"/>
            <a:ext cx="2954704" cy="1599347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800" b="1" kern="1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 err="1"/>
              <a:t>Step</a:t>
            </a:r>
            <a:r>
              <a:rPr lang="fr-FR" sz="3200" dirty="0"/>
              <a:t> 1:  distance matrix to the 3D </a:t>
            </a:r>
            <a:r>
              <a:rPr lang="fr-FR" sz="3200" dirty="0" err="1"/>
              <a:t>representation</a:t>
            </a:r>
            <a:endParaRPr lang="fr-FR" sz="320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8042E3D-43AB-021E-0A4E-A0EB54B84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310" y="3429000"/>
            <a:ext cx="1704975" cy="1695450"/>
          </a:xfrm>
          <a:prstGeom prst="rect">
            <a:avLst/>
          </a:prstGeom>
        </p:spPr>
      </p:pic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F36221C6-2CB3-9E2B-31A8-DC8ADB6577E3}"/>
              </a:ext>
            </a:extLst>
          </p:cNvPr>
          <p:cNvSpPr/>
          <p:nvPr/>
        </p:nvSpPr>
        <p:spPr>
          <a:xfrm>
            <a:off x="8657839" y="4021748"/>
            <a:ext cx="832622" cy="50995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0CB1F2E4-AA26-FB82-7025-F6B6B8861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4561" y="3448050"/>
            <a:ext cx="1666875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26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850" y="428746"/>
            <a:ext cx="5956300" cy="854931"/>
          </a:xfrm>
        </p:spPr>
        <p:txBody>
          <a:bodyPr tIns="180000" rtlCol="0"/>
          <a:lstStyle/>
          <a:p>
            <a:pPr algn="ctr" rtl="0"/>
            <a:r>
              <a:rPr lang="fr-FR" sz="4000" dirty="0" err="1"/>
              <a:t>Video</a:t>
            </a:r>
            <a:r>
              <a:rPr lang="fr-FR" sz="4000" dirty="0"/>
              <a:t> time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21</a:t>
            </a:fld>
            <a:endParaRPr lang="fr-FR"/>
          </a:p>
        </p:txBody>
      </p:sp>
      <p:pic>
        <p:nvPicPr>
          <p:cNvPr id="4" name="protein_folding">
            <a:hlinkClick r:id="" action="ppaction://media"/>
            <a:extLst>
              <a:ext uri="{FF2B5EF4-FFF2-40B4-BE49-F238E27FC236}">
                <a16:creationId xmlns:a16="http://schemas.microsoft.com/office/drawing/2014/main" id="{586EDFE0-A30A-DF46-726B-29822FD1C8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37323" y="1580340"/>
            <a:ext cx="8517353" cy="479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0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6292" y="2639962"/>
            <a:ext cx="8179415" cy="1578076"/>
          </a:xfrm>
        </p:spPr>
        <p:txBody>
          <a:bodyPr tIns="180000" rtlCol="0"/>
          <a:lstStyle/>
          <a:p>
            <a:pPr algn="ctr" rtl="0"/>
            <a:r>
              <a:rPr lang="fr-FR" sz="9600" dirty="0"/>
              <a:t>Conclusion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377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850" y="428746"/>
            <a:ext cx="5956300" cy="854931"/>
          </a:xfrm>
        </p:spPr>
        <p:txBody>
          <a:bodyPr tIns="180000" rtlCol="0"/>
          <a:lstStyle/>
          <a:p>
            <a:pPr algn="ctr" rtl="0"/>
            <a:r>
              <a:rPr lang="fr-FR" sz="4000" dirty="0"/>
              <a:t>Question ??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23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050FFF1-E7ED-08E3-6298-B60DCDE8B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779" y="1655548"/>
            <a:ext cx="6229943" cy="481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933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850" y="428746"/>
            <a:ext cx="5956300" cy="854931"/>
          </a:xfrm>
        </p:spPr>
        <p:txBody>
          <a:bodyPr tIns="180000" rtlCol="0"/>
          <a:lstStyle/>
          <a:p>
            <a:pPr algn="ctr" rtl="0"/>
            <a:r>
              <a:rPr lang="fr-FR" sz="4000" dirty="0" err="1"/>
              <a:t>Debate</a:t>
            </a:r>
            <a:r>
              <a:rPr lang="fr-FR" sz="4000" dirty="0"/>
              <a:t> question: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24</a:t>
            </a:fld>
            <a:endParaRPr lang="fr-FR"/>
          </a:p>
        </p:txBody>
      </p:sp>
      <p:sp>
        <p:nvSpPr>
          <p:cNvPr id="2" name="Titre 2">
            <a:extLst>
              <a:ext uri="{FF2B5EF4-FFF2-40B4-BE49-F238E27FC236}">
                <a16:creationId xmlns:a16="http://schemas.microsoft.com/office/drawing/2014/main" id="{441589A5-2AD4-028C-030F-80399D6ADC3B}"/>
              </a:ext>
            </a:extLst>
          </p:cNvPr>
          <p:cNvSpPr txBox="1">
            <a:spLocks/>
          </p:cNvSpPr>
          <p:nvPr/>
        </p:nvSpPr>
        <p:spPr>
          <a:xfrm>
            <a:off x="2953727" y="1882406"/>
            <a:ext cx="6893658" cy="3931539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800" b="1" kern="1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Should individuals have the possibility to access treatments for protein misfolding diseases even if they are not fully understood or proven to be effective?</a:t>
            </a: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(reminder: yes/no answers need a little bit of  development </a:t>
            </a:r>
            <a:r>
              <a:rPr lang="en-US" sz="3200" dirty="0">
                <a:sym typeface="Wingdings" panose="05000000000000000000" pitchFamily="2" charset="2"/>
              </a:rPr>
              <a:t> </a:t>
            </a:r>
            <a:r>
              <a:rPr lang="en-US" sz="3200" dirty="0"/>
              <a:t>)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994989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850" y="428746"/>
            <a:ext cx="5956300" cy="854931"/>
          </a:xfrm>
        </p:spPr>
        <p:txBody>
          <a:bodyPr tIns="180000" rtlCol="0"/>
          <a:lstStyle/>
          <a:p>
            <a:pPr algn="ctr" rtl="0"/>
            <a:r>
              <a:rPr lang="fr-FR" sz="4000" dirty="0"/>
              <a:t>Sources: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25</a:t>
            </a:fld>
            <a:endParaRPr lang="fr-FR"/>
          </a:p>
        </p:txBody>
      </p:sp>
      <p:sp>
        <p:nvSpPr>
          <p:cNvPr id="2" name="Titre 2">
            <a:extLst>
              <a:ext uri="{FF2B5EF4-FFF2-40B4-BE49-F238E27FC236}">
                <a16:creationId xmlns:a16="http://schemas.microsoft.com/office/drawing/2014/main" id="{441589A5-2AD4-028C-030F-80399D6ADC3B}"/>
              </a:ext>
            </a:extLst>
          </p:cNvPr>
          <p:cNvSpPr txBox="1">
            <a:spLocks/>
          </p:cNvSpPr>
          <p:nvPr/>
        </p:nvSpPr>
        <p:spPr>
          <a:xfrm>
            <a:off x="2649171" y="1878202"/>
            <a:ext cx="6893658" cy="1730948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800" b="1" kern="1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https://www.youtube.com/</a:t>
            </a:r>
            <a:br>
              <a:rPr lang="en-US" sz="3200" dirty="0"/>
            </a:br>
            <a:r>
              <a:rPr lang="en-US" sz="3200" dirty="0"/>
              <a:t>https://fr.wikipedia.org/</a:t>
            </a:r>
            <a:br>
              <a:rPr lang="en-US" sz="3200" dirty="0"/>
            </a:br>
            <a:r>
              <a:rPr lang="en-US" sz="3200" dirty="0"/>
              <a:t>https://predictioncenter.org/casp15/index.cgi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660918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9357" y="2308625"/>
            <a:ext cx="5185281" cy="2706547"/>
          </a:xfrm>
        </p:spPr>
        <p:txBody>
          <a:bodyPr rtlCol="0"/>
          <a:lstStyle/>
          <a:p>
            <a:pPr marL="0" indent="0" rtl="0">
              <a:buNone/>
            </a:pPr>
            <a:r>
              <a:rPr lang="fr-FR" sz="2800" dirty="0"/>
              <a:t>In the </a:t>
            </a:r>
            <a:r>
              <a:rPr lang="fr-FR" sz="2800" dirty="0" err="1"/>
              <a:t>common</a:t>
            </a:r>
            <a:r>
              <a:rPr lang="fr-FR" sz="2800" dirty="0"/>
              <a:t> </a:t>
            </a:r>
            <a:r>
              <a:rPr lang="fr-FR" sz="2800" dirty="0" err="1"/>
              <a:t>language</a:t>
            </a:r>
            <a:r>
              <a:rPr lang="fr-FR" sz="2800" dirty="0"/>
              <a:t>, </a:t>
            </a:r>
            <a:r>
              <a:rPr lang="fr-FR" sz="2800" dirty="0" err="1"/>
              <a:t>proteins</a:t>
            </a:r>
            <a:r>
              <a:rPr lang="fr-FR" sz="2800" dirty="0"/>
              <a:t> are </a:t>
            </a:r>
            <a:r>
              <a:rPr lang="fr-FR" sz="2800" dirty="0" err="1"/>
              <a:t>nutrients</a:t>
            </a:r>
            <a:r>
              <a:rPr lang="fr-FR" sz="2800" dirty="0"/>
              <a:t> </a:t>
            </a:r>
            <a:r>
              <a:rPr lang="fr-FR" sz="2800" dirty="0" err="1"/>
              <a:t>found</a:t>
            </a:r>
            <a:r>
              <a:rPr lang="fr-FR" sz="2800" dirty="0"/>
              <a:t> in </a:t>
            </a:r>
            <a:r>
              <a:rPr lang="fr-FR" sz="2800" dirty="0" err="1"/>
              <a:t>food</a:t>
            </a:r>
            <a:endParaRPr lang="fr-FR" sz="2800" dirty="0"/>
          </a:p>
          <a:p>
            <a:pPr marL="0" indent="0" rtl="0">
              <a:buNone/>
            </a:pPr>
            <a:endParaRPr lang="fr-FR" sz="2800" dirty="0"/>
          </a:p>
          <a:p>
            <a:pPr marL="0" indent="0" rtl="0">
              <a:buNone/>
            </a:pPr>
            <a:endParaRPr lang="fr-FR" sz="2800" dirty="0"/>
          </a:p>
          <a:p>
            <a:pPr marL="0" indent="0" rtl="0">
              <a:buNone/>
            </a:pPr>
            <a:endParaRPr lang="fr-FR" sz="2800" dirty="0"/>
          </a:p>
        </p:txBody>
      </p:sp>
      <p:pic>
        <p:nvPicPr>
          <p:cNvPr id="9" name="Espace réservé d’image 8" descr="Mains sur un téléphone portable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0" name="Rectangle 19" descr="Bloc d’accentuation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sz="4800" dirty="0" err="1"/>
              <a:t>What</a:t>
            </a:r>
            <a:r>
              <a:rPr lang="fr-FR" sz="4800" dirty="0"/>
              <a:t> </a:t>
            </a:r>
            <a:r>
              <a:rPr lang="fr-FR" sz="4800" dirty="0" err="1"/>
              <a:t>is</a:t>
            </a:r>
            <a:r>
              <a:rPr lang="fr-FR" sz="4800" dirty="0"/>
              <a:t> a </a:t>
            </a:r>
            <a:r>
              <a:rPr lang="fr-FR" sz="4800" dirty="0" err="1"/>
              <a:t>protein</a:t>
            </a:r>
            <a:r>
              <a:rPr lang="fr-FR" sz="4800" dirty="0"/>
              <a:t> ?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3</a:t>
            </a:fld>
            <a:endParaRPr lang="fr-FR"/>
          </a:p>
        </p:txBody>
      </p:sp>
      <p:pic>
        <p:nvPicPr>
          <p:cNvPr id="11" name="Image 10" descr="Une image contenant personne, intérieur, plancher&#10;&#10;Description générée automatiquement">
            <a:extLst>
              <a:ext uri="{FF2B5EF4-FFF2-40B4-BE49-F238E27FC236}">
                <a16:creationId xmlns:a16="http://schemas.microsoft.com/office/drawing/2014/main" id="{125A0897-94DD-844E-B995-1B10AA277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357" y="4255642"/>
            <a:ext cx="2850786" cy="206682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7CAD0F7-EFA0-267A-BF31-B1010AF40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9800" y="4295399"/>
            <a:ext cx="1821976" cy="1821976"/>
          </a:xfrm>
          <a:prstGeom prst="rect">
            <a:avLst/>
          </a:prstGeom>
        </p:spPr>
      </p:pic>
      <p:pic>
        <p:nvPicPr>
          <p:cNvPr id="15" name="Image 14" descr="Une image contenant alimentation, fruit, tranché, arrangé&#10;&#10;Description générée automatiquement">
            <a:extLst>
              <a:ext uri="{FF2B5EF4-FFF2-40B4-BE49-F238E27FC236}">
                <a16:creationId xmlns:a16="http://schemas.microsoft.com/office/drawing/2014/main" id="{439DB482-844F-726E-BBE9-B3F37793AC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872" y="486649"/>
            <a:ext cx="3474250" cy="173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 descr="Une image contenant accessoire&#10;&#10;Description générée automatiquement">
            <a:extLst>
              <a:ext uri="{FF2B5EF4-FFF2-40B4-BE49-F238E27FC236}">
                <a16:creationId xmlns:a16="http://schemas.microsoft.com/office/drawing/2014/main" id="{3D419B88-6118-BB19-6C67-5DA9B1547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34"/>
            <a:ext cx="6096000" cy="6858000"/>
          </a:xfrm>
          <a:prstGeom prst="rect">
            <a:avLst/>
          </a:prstGeom>
        </p:spPr>
      </p:pic>
      <p:sp>
        <p:nvSpPr>
          <p:cNvPr id="20" name="Rectangle 19" descr="Bloc d’accentuation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5824" y="250855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8451" y="308267"/>
            <a:ext cx="8241548" cy="1124345"/>
          </a:xfrm>
        </p:spPr>
        <p:txBody>
          <a:bodyPr rtlCol="0"/>
          <a:lstStyle/>
          <a:p>
            <a:pPr rtl="0"/>
            <a:r>
              <a:rPr lang="fr-FR" sz="6000" dirty="0"/>
              <a:t>But the </a:t>
            </a:r>
            <a:r>
              <a:rPr lang="fr-FR" sz="6000" dirty="0" err="1"/>
              <a:t>truth</a:t>
            </a:r>
            <a:r>
              <a:rPr lang="fr-FR" sz="6000" dirty="0"/>
              <a:t> </a:t>
            </a:r>
            <a:r>
              <a:rPr lang="fr-FR" sz="6000" dirty="0" err="1"/>
              <a:t>is</a:t>
            </a:r>
            <a:r>
              <a:rPr lang="fr-FR" sz="6000" dirty="0"/>
              <a:t> </a:t>
            </a:r>
            <a:r>
              <a:rPr lang="fr-FR" sz="6000" dirty="0" err="1"/>
              <a:t>different</a:t>
            </a:r>
            <a:r>
              <a:rPr lang="fr-FR" sz="6000" dirty="0"/>
              <a:t>…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7999" y="2069021"/>
            <a:ext cx="5472000" cy="2428351"/>
          </a:xfrm>
        </p:spPr>
        <p:txBody>
          <a:bodyPr rtlCol="0"/>
          <a:lstStyle/>
          <a:p>
            <a:pPr marL="0" indent="0">
              <a:buNone/>
            </a:pPr>
            <a:r>
              <a:rPr lang="fr-FR" sz="2800" dirty="0"/>
              <a:t>In </a:t>
            </a:r>
            <a:r>
              <a:rPr lang="fr-FR" sz="2800" dirty="0" err="1"/>
              <a:t>biology</a:t>
            </a:r>
            <a:r>
              <a:rPr lang="fr-FR" sz="2800" dirty="0"/>
              <a:t>, </a:t>
            </a:r>
            <a:r>
              <a:rPr lang="fr-FR" sz="2800" dirty="0" err="1"/>
              <a:t>it’s</a:t>
            </a:r>
            <a:r>
              <a:rPr lang="fr-FR" sz="2800" dirty="0"/>
              <a:t> fat </a:t>
            </a:r>
            <a:r>
              <a:rPr lang="fr-FR" sz="2800" dirty="0" err="1"/>
              <a:t>molecule</a:t>
            </a:r>
            <a:r>
              <a:rPr lang="fr-FR" sz="2800" dirty="0"/>
              <a:t>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4</a:t>
            </a:fld>
            <a:endParaRPr lang="fr-FR"/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E2F7D3C3-84E0-2B15-288B-3B1B181CD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2799" y="3670415"/>
            <a:ext cx="3962400" cy="291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098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 descr="Une image contenant accessoire&#10;&#10;Description générée automatiquement">
            <a:extLst>
              <a:ext uri="{FF2B5EF4-FFF2-40B4-BE49-F238E27FC236}">
                <a16:creationId xmlns:a16="http://schemas.microsoft.com/office/drawing/2014/main" id="{3D419B88-6118-BB19-6C67-5DA9B1547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34"/>
            <a:ext cx="6096000" cy="6858000"/>
          </a:xfrm>
          <a:prstGeom prst="rect">
            <a:avLst/>
          </a:prstGeom>
        </p:spPr>
      </p:pic>
      <p:sp>
        <p:nvSpPr>
          <p:cNvPr id="20" name="Rectangle 19" descr="Bloc d’accentuation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5824" y="250855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8451" y="308267"/>
            <a:ext cx="8241548" cy="1124345"/>
          </a:xfrm>
        </p:spPr>
        <p:txBody>
          <a:bodyPr rtlCol="0"/>
          <a:lstStyle/>
          <a:p>
            <a:pPr rtl="0"/>
            <a:r>
              <a:rPr lang="fr-FR" sz="6000" dirty="0"/>
              <a:t>But the </a:t>
            </a:r>
            <a:r>
              <a:rPr lang="fr-FR" sz="6000" dirty="0" err="1"/>
              <a:t>truth</a:t>
            </a:r>
            <a:r>
              <a:rPr lang="fr-FR" sz="6000" dirty="0"/>
              <a:t> </a:t>
            </a:r>
            <a:r>
              <a:rPr lang="fr-FR" sz="6000" dirty="0" err="1"/>
              <a:t>is</a:t>
            </a:r>
            <a:r>
              <a:rPr lang="fr-FR" sz="6000" dirty="0"/>
              <a:t> </a:t>
            </a:r>
            <a:r>
              <a:rPr lang="fr-FR" sz="6000" dirty="0" err="1"/>
              <a:t>different</a:t>
            </a:r>
            <a:r>
              <a:rPr lang="fr-FR" sz="6000" dirty="0"/>
              <a:t>…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7999" y="2069021"/>
            <a:ext cx="5472000" cy="2428351"/>
          </a:xfrm>
        </p:spPr>
        <p:txBody>
          <a:bodyPr rtlCol="0"/>
          <a:lstStyle/>
          <a:p>
            <a:pPr marL="0" indent="0">
              <a:buNone/>
            </a:pPr>
            <a:r>
              <a:rPr lang="fr-FR" sz="2800" dirty="0"/>
              <a:t>Our body </a:t>
            </a:r>
            <a:r>
              <a:rPr lang="fr-FR" sz="2800" dirty="0" err="1"/>
              <a:t>transform</a:t>
            </a:r>
            <a:r>
              <a:rPr lang="fr-FR" sz="2800" dirty="0"/>
              <a:t> the </a:t>
            </a:r>
            <a:r>
              <a:rPr lang="fr-FR" sz="2800" dirty="0" err="1"/>
              <a:t>proteins</a:t>
            </a:r>
            <a:r>
              <a:rPr lang="fr-FR" sz="2800" dirty="0"/>
              <a:t> </a:t>
            </a:r>
            <a:r>
              <a:rPr lang="fr-FR" sz="2800" dirty="0" err="1"/>
              <a:t>that</a:t>
            </a:r>
            <a:r>
              <a:rPr lang="fr-FR" sz="2800" dirty="0"/>
              <a:t> </a:t>
            </a:r>
            <a:r>
              <a:rPr lang="fr-FR" sz="2800" dirty="0" err="1"/>
              <a:t>we</a:t>
            </a:r>
            <a:r>
              <a:rPr lang="fr-FR" sz="2800" dirty="0"/>
              <a:t> </a:t>
            </a:r>
            <a:r>
              <a:rPr lang="fr-FR" sz="2800" dirty="0" err="1"/>
              <a:t>eat</a:t>
            </a:r>
            <a:r>
              <a:rPr lang="fr-FR" sz="2800" dirty="0"/>
              <a:t> to </a:t>
            </a:r>
            <a:r>
              <a:rPr lang="fr-FR" sz="2800" dirty="0" err="1"/>
              <a:t>into</a:t>
            </a:r>
            <a:r>
              <a:rPr lang="fr-FR" sz="2800" dirty="0"/>
              <a:t> </a:t>
            </a:r>
            <a:r>
              <a:rPr lang="fr-FR" sz="2800" dirty="0" err="1"/>
              <a:t>other</a:t>
            </a:r>
            <a:r>
              <a:rPr lang="fr-FR" sz="2800" dirty="0"/>
              <a:t> </a:t>
            </a:r>
            <a:r>
              <a:rPr lang="fr-FR" sz="2800" dirty="0" err="1"/>
              <a:t>protein</a:t>
            </a:r>
            <a:r>
              <a:rPr lang="fr-FR" sz="2800" dirty="0"/>
              <a:t> to use </a:t>
            </a:r>
            <a:r>
              <a:rPr lang="fr-FR" sz="2800" dirty="0" err="1"/>
              <a:t>them</a:t>
            </a:r>
            <a:r>
              <a:rPr lang="fr-FR" sz="2800" dirty="0"/>
              <a:t>: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5</a:t>
            </a:fld>
            <a:endParaRPr lang="fr-FR"/>
          </a:p>
        </p:txBody>
      </p:sp>
      <p:pic>
        <p:nvPicPr>
          <p:cNvPr id="27" name="Image 2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D5DCA7-C3F2-BD1C-5289-462AA8D91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5718" y="4432852"/>
            <a:ext cx="3830220" cy="2154499"/>
          </a:xfrm>
          <a:prstGeom prst="rect">
            <a:avLst/>
          </a:prstGeom>
        </p:spPr>
      </p:pic>
      <p:sp>
        <p:nvSpPr>
          <p:cNvPr id="28" name="Flèche : bas 27">
            <a:extLst>
              <a:ext uri="{FF2B5EF4-FFF2-40B4-BE49-F238E27FC236}">
                <a16:creationId xmlns:a16="http://schemas.microsoft.com/office/drawing/2014/main" id="{1EA5E204-74E6-BFFC-95F7-FF0D25A9E629}"/>
              </a:ext>
            </a:extLst>
          </p:cNvPr>
          <p:cNvSpPr/>
          <p:nvPr/>
        </p:nvSpPr>
        <p:spPr>
          <a:xfrm>
            <a:off x="8466488" y="3283197"/>
            <a:ext cx="923023" cy="112434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4227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 descr="Une image contenant accessoire&#10;&#10;Description générée automatiquement">
            <a:extLst>
              <a:ext uri="{FF2B5EF4-FFF2-40B4-BE49-F238E27FC236}">
                <a16:creationId xmlns:a16="http://schemas.microsoft.com/office/drawing/2014/main" id="{3D419B88-6118-BB19-6C67-5DA9B1547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34"/>
            <a:ext cx="6096000" cy="6858000"/>
          </a:xfrm>
          <a:prstGeom prst="rect">
            <a:avLst/>
          </a:prstGeom>
        </p:spPr>
      </p:pic>
      <p:sp>
        <p:nvSpPr>
          <p:cNvPr id="20" name="Rectangle 19" descr="Bloc d’accentuation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5824" y="250855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599" y="308267"/>
            <a:ext cx="6578399" cy="1124345"/>
          </a:xfrm>
        </p:spPr>
        <p:txBody>
          <a:bodyPr rtlCol="0"/>
          <a:lstStyle/>
          <a:p>
            <a:pPr rtl="0"/>
            <a:r>
              <a:rPr lang="fr-FR" sz="6000" dirty="0" err="1"/>
              <a:t>What</a:t>
            </a:r>
            <a:r>
              <a:rPr lang="fr-FR" sz="6000" dirty="0"/>
              <a:t> </a:t>
            </a:r>
            <a:r>
              <a:rPr lang="fr-FR" sz="6000" dirty="0" err="1"/>
              <a:t>is</a:t>
            </a:r>
            <a:r>
              <a:rPr lang="fr-FR" sz="6000" dirty="0"/>
              <a:t> </a:t>
            </a:r>
            <a:r>
              <a:rPr lang="fr-FR" sz="6000" dirty="0" err="1"/>
              <a:t>its</a:t>
            </a:r>
            <a:r>
              <a:rPr lang="fr-FR" sz="6000" dirty="0"/>
              <a:t> </a:t>
            </a:r>
            <a:r>
              <a:rPr lang="fr-FR" sz="6000" dirty="0" err="1"/>
              <a:t>purpose</a:t>
            </a:r>
            <a:r>
              <a:rPr lang="fr-FR" sz="6000" dirty="0"/>
              <a:t> ?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7999" y="2069021"/>
            <a:ext cx="5472000" cy="2428351"/>
          </a:xfrm>
        </p:spPr>
        <p:txBody>
          <a:bodyPr rtlCol="0"/>
          <a:lstStyle/>
          <a:p>
            <a:pPr>
              <a:buFontTx/>
              <a:buChar char="-"/>
            </a:pPr>
            <a:r>
              <a:rPr lang="fr-FR" sz="2800" dirty="0" err="1"/>
              <a:t>Cell</a:t>
            </a:r>
            <a:r>
              <a:rPr lang="fr-FR" sz="2800" dirty="0"/>
              <a:t> building</a:t>
            </a:r>
          </a:p>
          <a:p>
            <a:pPr>
              <a:buFontTx/>
              <a:buChar char="-"/>
            </a:pPr>
            <a:r>
              <a:rPr lang="fr-FR" sz="2800" dirty="0"/>
              <a:t>Moving muscle</a:t>
            </a:r>
          </a:p>
          <a:p>
            <a:pPr marL="0" indent="0">
              <a:buNone/>
            </a:pPr>
            <a:r>
              <a:rPr lang="fr-FR" sz="2800" dirty="0"/>
              <a:t>- </a:t>
            </a:r>
            <a:r>
              <a:rPr lang="fr-FR" sz="2800" dirty="0" err="1"/>
              <a:t>Controlling</a:t>
            </a:r>
            <a:r>
              <a:rPr lang="fr-FR" sz="2800" dirty="0"/>
              <a:t> </a:t>
            </a:r>
            <a:r>
              <a:rPr lang="fr-FR" sz="2800" dirty="0" err="1"/>
              <a:t>metabolism</a:t>
            </a:r>
            <a:endParaRPr lang="fr-FR" sz="2800" dirty="0"/>
          </a:p>
          <a:p>
            <a:pPr>
              <a:buFontTx/>
              <a:buChar char="-"/>
            </a:pPr>
            <a:r>
              <a:rPr lang="fr-FR" sz="2800" dirty="0" err="1"/>
              <a:t>Create</a:t>
            </a:r>
            <a:r>
              <a:rPr lang="fr-FR" sz="2800" dirty="0"/>
              <a:t> </a:t>
            </a:r>
            <a:r>
              <a:rPr lang="fr-FR" sz="2800" dirty="0" err="1"/>
              <a:t>antibodies</a:t>
            </a:r>
            <a:endParaRPr lang="fr-FR" sz="280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495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 descr="Une image contenant accessoire&#10;&#10;Description générée automatiquement">
            <a:extLst>
              <a:ext uri="{FF2B5EF4-FFF2-40B4-BE49-F238E27FC236}">
                <a16:creationId xmlns:a16="http://schemas.microsoft.com/office/drawing/2014/main" id="{3D419B88-6118-BB19-6C67-5DA9B1547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34"/>
            <a:ext cx="6096000" cy="6858000"/>
          </a:xfrm>
          <a:prstGeom prst="rect">
            <a:avLst/>
          </a:prstGeom>
        </p:spPr>
      </p:pic>
      <p:sp>
        <p:nvSpPr>
          <p:cNvPr id="20" name="Rectangle 19" descr="Bloc d’accentuation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5824" y="250855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599" y="308267"/>
            <a:ext cx="6578399" cy="1124345"/>
          </a:xfrm>
        </p:spPr>
        <p:txBody>
          <a:bodyPr rtlCol="0"/>
          <a:lstStyle/>
          <a:p>
            <a:pPr rtl="0"/>
            <a:r>
              <a:rPr lang="fr-FR" sz="6000" dirty="0" err="1"/>
              <a:t>Some</a:t>
            </a:r>
            <a:r>
              <a:rPr lang="fr-FR" sz="6000" dirty="0"/>
              <a:t> </a:t>
            </a:r>
            <a:r>
              <a:rPr lang="fr-FR" sz="6000" dirty="0" err="1"/>
              <a:t>numbers</a:t>
            </a:r>
            <a:r>
              <a:rPr lang="fr-FR" sz="6000" dirty="0"/>
              <a:t>…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23472" y="1610768"/>
            <a:ext cx="5472000" cy="2428351"/>
          </a:xfrm>
        </p:spPr>
        <p:txBody>
          <a:bodyPr rtlCol="0"/>
          <a:lstStyle/>
          <a:p>
            <a:pPr marL="0" indent="0">
              <a:buNone/>
            </a:pPr>
            <a:r>
              <a:rPr lang="fr-FR" sz="2800" dirty="0"/>
              <a:t>10 000 </a:t>
            </a:r>
            <a:r>
              <a:rPr lang="fr-FR" sz="2800" dirty="0" err="1"/>
              <a:t>proteins</a:t>
            </a:r>
            <a:endParaRPr lang="fr-FR" sz="2800" dirty="0"/>
          </a:p>
          <a:p>
            <a:pPr marL="0" indent="0">
              <a:buNone/>
            </a:pPr>
            <a:r>
              <a:rPr lang="fr-FR" sz="2800" dirty="0"/>
              <a:t>In the </a:t>
            </a:r>
            <a:r>
              <a:rPr lang="fr-FR" sz="2800" dirty="0" err="1"/>
              <a:t>human</a:t>
            </a:r>
            <a:endParaRPr lang="fr-FR" sz="2800" dirty="0"/>
          </a:p>
          <a:p>
            <a:pPr marL="0" indent="0">
              <a:buNone/>
            </a:pPr>
            <a:r>
              <a:rPr lang="fr-FR" sz="2800" dirty="0"/>
              <a:t>Body:</a:t>
            </a:r>
          </a:p>
          <a:p>
            <a:pPr marL="0" indent="0">
              <a:buNone/>
            </a:pPr>
            <a:r>
              <a:rPr lang="fr-FR" sz="2800" dirty="0" err="1"/>
              <a:t>It’s</a:t>
            </a:r>
            <a:r>
              <a:rPr lang="fr-FR" sz="2800" dirty="0"/>
              <a:t> </a:t>
            </a:r>
            <a:r>
              <a:rPr lang="fr-FR" sz="2800" dirty="0" err="1"/>
              <a:t>represent</a:t>
            </a:r>
            <a:r>
              <a:rPr lang="fr-FR" sz="2800" dirty="0"/>
              <a:t> 60% of </a:t>
            </a:r>
            <a:r>
              <a:rPr lang="fr-FR" sz="2800" dirty="0" err="1"/>
              <a:t>our</a:t>
            </a:r>
            <a:r>
              <a:rPr lang="fr-FR" sz="2800" dirty="0"/>
              <a:t> body (</a:t>
            </a:r>
            <a:r>
              <a:rPr lang="fr-FR" sz="2800" dirty="0" err="1"/>
              <a:t>without</a:t>
            </a:r>
            <a:r>
              <a:rPr lang="fr-FR" sz="2800" dirty="0"/>
              <a:t> the water)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7</a:t>
            </a:fld>
            <a:endParaRPr lang="fr-FR"/>
          </a:p>
        </p:txBody>
      </p:sp>
      <p:pic>
        <p:nvPicPr>
          <p:cNvPr id="5" name="Image 4" descr="Une image contenant personne, femme, sous-vêtement&#10;&#10;Description générée automatiquement">
            <a:extLst>
              <a:ext uri="{FF2B5EF4-FFF2-40B4-BE49-F238E27FC236}">
                <a16:creationId xmlns:a16="http://schemas.microsoft.com/office/drawing/2014/main" id="{E1C1C7B5-E6F5-CD46-E150-AFB0BE2BB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9481" y="1610768"/>
            <a:ext cx="3240517" cy="1558865"/>
          </a:xfrm>
          <a:prstGeom prst="rect">
            <a:avLst/>
          </a:prstGeom>
        </p:spPr>
      </p:pic>
      <p:pic>
        <p:nvPicPr>
          <p:cNvPr id="10" name="Image 9" descr="Une image contenant assiette, plat, arts de la table, vaisselle&#10;&#10;Description générée automatiquement">
            <a:extLst>
              <a:ext uri="{FF2B5EF4-FFF2-40B4-BE49-F238E27FC236}">
                <a16:creationId xmlns:a16="http://schemas.microsoft.com/office/drawing/2014/main" id="{31973E07-7B7E-14E1-7A3C-392D7B3C6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5358" y="4382540"/>
            <a:ext cx="3200378" cy="1482280"/>
          </a:xfrm>
          <a:prstGeom prst="rect">
            <a:avLst/>
          </a:prstGeom>
        </p:spPr>
      </p:pic>
      <p:sp>
        <p:nvSpPr>
          <p:cNvPr id="13" name="Espace réservé du contenu 3">
            <a:extLst>
              <a:ext uri="{FF2B5EF4-FFF2-40B4-BE49-F238E27FC236}">
                <a16:creationId xmlns:a16="http://schemas.microsoft.com/office/drawing/2014/main" id="{BA11A77D-2BFC-7597-5D61-08EEFBC2DAB1}"/>
              </a:ext>
            </a:extLst>
          </p:cNvPr>
          <p:cNvSpPr txBox="1">
            <a:spLocks/>
          </p:cNvSpPr>
          <p:nvPr/>
        </p:nvSpPr>
        <p:spPr>
          <a:xfrm>
            <a:off x="9147652" y="4636287"/>
            <a:ext cx="3240517" cy="12652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800" dirty="0"/>
              <a:t>200 millions on the </a:t>
            </a:r>
            <a:r>
              <a:rPr lang="fr-FR" sz="2800" dirty="0" err="1"/>
              <a:t>earth</a:t>
            </a:r>
            <a:r>
              <a:rPr lang="fr-FR" sz="2800" dirty="0"/>
              <a:t> !!</a:t>
            </a:r>
          </a:p>
        </p:txBody>
      </p:sp>
    </p:spTree>
    <p:extLst>
      <p:ext uri="{BB962C8B-B14F-4D97-AF65-F5344CB8AC3E}">
        <p14:creationId xmlns:p14="http://schemas.microsoft.com/office/powerpoint/2010/main" val="918214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3">
            <a:extLst>
              <a:ext uri="{FF2B5EF4-FFF2-40B4-BE49-F238E27FC236}">
                <a16:creationId xmlns:a16="http://schemas.microsoft.com/office/drawing/2014/main" id="{6C38D7A9-9299-4108-BB08-026F4B9CAE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4020" y="87161"/>
            <a:ext cx="4362713" cy="1429768"/>
          </a:xfrm>
        </p:spPr>
        <p:txBody>
          <a:bodyPr tIns="108000" rtlCol="0"/>
          <a:lstStyle/>
          <a:p>
            <a:pPr algn="ctr" rtl="0">
              <a:lnSpc>
                <a:spcPct val="70000"/>
              </a:lnSpc>
            </a:pPr>
            <a:r>
              <a:rPr lang="fr-FR" sz="4000" dirty="0"/>
              <a:t>The </a:t>
            </a:r>
            <a:r>
              <a:rPr lang="fr-FR" sz="4000" dirty="0" err="1"/>
              <a:t>shape</a:t>
            </a:r>
            <a:r>
              <a:rPr lang="fr-FR" sz="4000" dirty="0"/>
              <a:t> of a </a:t>
            </a:r>
            <a:r>
              <a:rPr lang="fr-FR" sz="4000" dirty="0" err="1"/>
              <a:t>protein</a:t>
            </a:r>
            <a:r>
              <a:rPr lang="fr-FR" sz="4000" dirty="0"/>
              <a:t> tell </a:t>
            </a:r>
            <a:r>
              <a:rPr lang="fr-FR" sz="4000" dirty="0" err="1"/>
              <a:t>what</a:t>
            </a:r>
            <a:r>
              <a:rPr lang="fr-FR" sz="4000" dirty="0"/>
              <a:t> </a:t>
            </a:r>
            <a:r>
              <a:rPr lang="fr-FR" sz="4000" dirty="0" err="1"/>
              <a:t>she</a:t>
            </a:r>
            <a:r>
              <a:rPr lang="fr-FR" sz="4000" dirty="0"/>
              <a:t> </a:t>
            </a:r>
            <a:r>
              <a:rPr lang="fr-FR" sz="4000" dirty="0" err="1"/>
              <a:t>need</a:t>
            </a:r>
            <a:r>
              <a:rPr lang="fr-FR" sz="4000" dirty="0"/>
              <a:t> to do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8</a:t>
            </a:fld>
            <a:endParaRPr lang="fr-FR"/>
          </a:p>
        </p:txBody>
      </p:sp>
      <p:pic>
        <p:nvPicPr>
          <p:cNvPr id="13" name="Image 12" descr="Une image contenant décoré&#10;&#10;Description générée automatiquement">
            <a:extLst>
              <a:ext uri="{FF2B5EF4-FFF2-40B4-BE49-F238E27FC236}">
                <a16:creationId xmlns:a16="http://schemas.microsoft.com/office/drawing/2014/main" id="{67FE040C-82CC-EE15-779B-5AD15F1FD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40" y="1634162"/>
            <a:ext cx="5540675" cy="4155506"/>
          </a:xfrm>
          <a:prstGeom prst="rect">
            <a:avLst/>
          </a:prstGeom>
        </p:spPr>
      </p:pic>
      <p:sp>
        <p:nvSpPr>
          <p:cNvPr id="33" name="Titre 13">
            <a:extLst>
              <a:ext uri="{FF2B5EF4-FFF2-40B4-BE49-F238E27FC236}">
                <a16:creationId xmlns:a16="http://schemas.microsoft.com/office/drawing/2014/main" id="{B61F63DC-4D29-FA24-09A4-88E8FEE0FB6A}"/>
              </a:ext>
            </a:extLst>
          </p:cNvPr>
          <p:cNvSpPr txBox="1">
            <a:spLocks/>
          </p:cNvSpPr>
          <p:nvPr/>
        </p:nvSpPr>
        <p:spPr>
          <a:xfrm>
            <a:off x="6905267" y="87161"/>
            <a:ext cx="4362713" cy="1429768"/>
          </a:xfrm>
          <a:prstGeom prst="rect">
            <a:avLst/>
          </a:prstGeom>
          <a:solidFill>
            <a:schemeClr val="bg1"/>
          </a:solidFill>
        </p:spPr>
        <p:txBody>
          <a:bodyPr vert="horz" lIns="108000" tIns="108000" rIns="252000" bIns="180000" rtlCol="0" anchor="t">
            <a:noAutofit/>
          </a:bodyPr>
          <a:lstStyle>
            <a:lvl1pPr algn="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ZA" sz="4000" b="1" kern="1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A </a:t>
            </a:r>
            <a:r>
              <a:rPr lang="fr-FR" dirty="0" err="1"/>
              <a:t>protein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set of </a:t>
            </a:r>
            <a:r>
              <a:rPr lang="fr-FR" dirty="0" err="1"/>
              <a:t>amino</a:t>
            </a:r>
            <a:r>
              <a:rPr lang="fr-FR" dirty="0"/>
              <a:t> </a:t>
            </a:r>
            <a:r>
              <a:rPr lang="fr-FR" dirty="0" err="1"/>
              <a:t>acids</a:t>
            </a:r>
            <a:endParaRPr lang="fr-FR" dirty="0"/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CCED11D3-CD3E-C0C4-80B3-4677CC23F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1" y="1916228"/>
            <a:ext cx="5587999" cy="359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3">
            <a:extLst>
              <a:ext uri="{FF2B5EF4-FFF2-40B4-BE49-F238E27FC236}">
                <a16:creationId xmlns:a16="http://schemas.microsoft.com/office/drawing/2014/main" id="{6C38D7A9-9299-4108-BB08-026F4B9CAE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4020" y="87161"/>
            <a:ext cx="4362713" cy="1429768"/>
          </a:xfrm>
        </p:spPr>
        <p:txBody>
          <a:bodyPr tIns="108000" rtlCol="0"/>
          <a:lstStyle/>
          <a:p>
            <a:pPr algn="ctr" rtl="0">
              <a:lnSpc>
                <a:spcPct val="70000"/>
              </a:lnSpc>
            </a:pPr>
            <a:r>
              <a:rPr lang="fr-FR" sz="4000" dirty="0" err="1"/>
              <a:t>Each</a:t>
            </a:r>
            <a:r>
              <a:rPr lang="fr-FR" sz="4000" dirty="0"/>
              <a:t> </a:t>
            </a:r>
            <a:r>
              <a:rPr lang="fr-FR" sz="4000" dirty="0" err="1"/>
              <a:t>amino</a:t>
            </a:r>
            <a:r>
              <a:rPr lang="fr-FR" sz="4000" dirty="0"/>
              <a:t> </a:t>
            </a:r>
            <a:r>
              <a:rPr lang="fr-FR" sz="4000" dirty="0" err="1"/>
              <a:t>acid</a:t>
            </a:r>
            <a:r>
              <a:rPr lang="fr-FR" sz="4000" dirty="0"/>
              <a:t> have a </a:t>
            </a:r>
            <a:r>
              <a:rPr lang="fr-FR" sz="4000" dirty="0" err="1"/>
              <a:t>name</a:t>
            </a:r>
            <a:endParaRPr lang="fr-FR" sz="4000" dirty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9</a:t>
            </a:fld>
            <a:endParaRPr lang="fr-FR"/>
          </a:p>
        </p:txBody>
      </p:sp>
      <p:sp>
        <p:nvSpPr>
          <p:cNvPr id="33" name="Titre 13">
            <a:extLst>
              <a:ext uri="{FF2B5EF4-FFF2-40B4-BE49-F238E27FC236}">
                <a16:creationId xmlns:a16="http://schemas.microsoft.com/office/drawing/2014/main" id="{B61F63DC-4D29-FA24-09A4-88E8FEE0FB6A}"/>
              </a:ext>
            </a:extLst>
          </p:cNvPr>
          <p:cNvSpPr txBox="1">
            <a:spLocks/>
          </p:cNvSpPr>
          <p:nvPr/>
        </p:nvSpPr>
        <p:spPr>
          <a:xfrm>
            <a:off x="6905267" y="87161"/>
            <a:ext cx="4362713" cy="827239"/>
          </a:xfrm>
          <a:prstGeom prst="rect">
            <a:avLst/>
          </a:prstGeom>
          <a:solidFill>
            <a:schemeClr val="bg1"/>
          </a:solidFill>
        </p:spPr>
        <p:txBody>
          <a:bodyPr vert="horz" lIns="108000" tIns="108000" rIns="252000" bIns="180000" rtlCol="0" anchor="t">
            <a:noAutofit/>
          </a:bodyPr>
          <a:lstStyle>
            <a:lvl1pPr algn="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ZA" sz="4000" b="1" kern="1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err="1"/>
              <a:t>Protein</a:t>
            </a:r>
            <a:r>
              <a:rPr lang="fr-FR" dirty="0"/>
              <a:t> usage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F87596C-7415-7AF1-D7A6-6E194AB85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136" y="1620869"/>
            <a:ext cx="4044479" cy="514997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941ABAE-0D11-9B59-A691-00EB78884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8700" y="4288970"/>
            <a:ext cx="2805735" cy="2082381"/>
          </a:xfrm>
          <a:prstGeom prst="rect">
            <a:avLst/>
          </a:prstGeom>
        </p:spPr>
      </p:pic>
      <p:pic>
        <p:nvPicPr>
          <p:cNvPr id="9" name="Image 8" descr="Une image contenant invertébré&#10;&#10;Description générée automatiquement">
            <a:extLst>
              <a:ext uri="{FF2B5EF4-FFF2-40B4-BE49-F238E27FC236}">
                <a16:creationId xmlns:a16="http://schemas.microsoft.com/office/drawing/2014/main" id="{669B854C-171A-9BDF-4683-A44B759600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8810" y="1280369"/>
            <a:ext cx="30956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39023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5838_TF16411250.potx" id="{C47F33A4-2C66-428E-B1F4-6919DFF55AE7}" vid="{0C76DC9B-55F5-4846-BECF-7B5783C0B8F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B2218FC-8412-44B9-9E82-D51F1F531141}">
  <ds:schemaRefs>
    <ds:schemaRef ds:uri="http://purl.org/dc/dcmitype/"/>
    <ds:schemaRef ds:uri="6dc4bcd6-49db-4c07-9060-8acfc67cef9f"/>
    <ds:schemaRef ds:uri="http://schemas.microsoft.com/office/2006/metadata/properties"/>
    <ds:schemaRef ds:uri="http://schemas.microsoft.com/office/2006/documentManagement/types"/>
    <ds:schemaRef ds:uri="http://schemas.microsoft.com/sharepoint/v3"/>
    <ds:schemaRef ds:uri="http://www.w3.org/XML/1998/namespace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fb0879af-3eba-417a-a55a-ffe6dcd6ca77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64A4C9D-F801-4923-BC6D-E0006F5123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378</TotalTime>
  <Words>433</Words>
  <Application>Microsoft Office PowerPoint</Application>
  <PresentationFormat>Grand écran</PresentationFormat>
  <Paragraphs>104</Paragraphs>
  <Slides>25</Slides>
  <Notes>25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Candara</vt:lpstr>
      <vt:lpstr>Corbel</vt:lpstr>
      <vt:lpstr>Times New Roman</vt:lpstr>
      <vt:lpstr>Thème Office</vt:lpstr>
      <vt:lpstr>Protein folding problem</vt:lpstr>
      <vt:lpstr>Summary I) Introduction  a) Some definitions  b) What purpose  c) Some numbers (we    are      scientists       after        all)   II) What is the problem ? III) Who solve it and how ? II) Conclusion</vt:lpstr>
      <vt:lpstr>What is a protein ?</vt:lpstr>
      <vt:lpstr>But the truth is different…</vt:lpstr>
      <vt:lpstr>But the truth is different…</vt:lpstr>
      <vt:lpstr>What is its purpose ?</vt:lpstr>
      <vt:lpstr>Some numbers…</vt:lpstr>
      <vt:lpstr>The shape of a protein tell what she need to do</vt:lpstr>
      <vt:lpstr>Each amino acid have a name</vt:lpstr>
      <vt:lpstr>The goal is to find the most possible protein shape</vt:lpstr>
      <vt:lpstr>Current methods:</vt:lpstr>
      <vt:lpstr>BUT</vt:lpstr>
      <vt:lpstr>How to resolve this lack of time/money ?  ASK TO GOOGLE !</vt:lpstr>
      <vt:lpstr>How to score ?</vt:lpstr>
      <vt:lpstr>CASP results from 1994 to 2016</vt:lpstr>
      <vt:lpstr>But, on CASP 13, something append</vt:lpstr>
      <vt:lpstr>An algorithm named «  AlphaFold» appeared</vt:lpstr>
      <vt:lpstr>And on CASP 14…</vt:lpstr>
      <vt:lpstr>Cheat ??</vt:lpstr>
      <vt:lpstr>A little introduction of how this is working </vt:lpstr>
      <vt:lpstr>Video time</vt:lpstr>
      <vt:lpstr>Conclusion</vt:lpstr>
      <vt:lpstr>Question ??</vt:lpstr>
      <vt:lpstr>Debate question:</vt:lpstr>
      <vt:lpstr>Sources: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Protein folding problem</dc:title>
  <dc:creator>Adam Chareyre</dc:creator>
  <cp:lastModifiedBy>Adam Chareyre</cp:lastModifiedBy>
  <cp:revision>14</cp:revision>
  <dcterms:created xsi:type="dcterms:W3CDTF">2023-02-12T17:02:42Z</dcterms:created>
  <dcterms:modified xsi:type="dcterms:W3CDTF">2023-02-12T23:20:51Z</dcterms:modified>
</cp:coreProperties>
</file>